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sldIdLst>
    <p:sldId id="256" r:id="rId3"/>
    <p:sldId id="270" r:id="rId4"/>
    <p:sldId id="271" r:id="rId5"/>
    <p:sldId id="272" r:id="rId6"/>
    <p:sldId id="257" r:id="rId7"/>
    <p:sldId id="267" r:id="rId8"/>
    <p:sldId id="258" r:id="rId9"/>
    <p:sldId id="268" r:id="rId10"/>
    <p:sldId id="276" r:id="rId11"/>
    <p:sldId id="269" r:id="rId12"/>
    <p:sldId id="279" r:id="rId13"/>
    <p:sldId id="280" r:id="rId14"/>
    <p:sldId id="278" r:id="rId15"/>
    <p:sldId id="284" r:id="rId16"/>
    <p:sldId id="285" r:id="rId17"/>
    <p:sldId id="282" r:id="rId18"/>
    <p:sldId id="283" r:id="rId19"/>
    <p:sldId id="281" r:id="rId20"/>
    <p:sldId id="273" r:id="rId21"/>
    <p:sldId id="274" r:id="rId22"/>
    <p:sldId id="265"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v-SE"/>
              <a:t>Klicka här för att ändra mall för rubrikformat</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5412B-0519-4454-2D54-FD7C46A6E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EA00FD79-6858-2163-F818-6F1CB11D1E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7D7D03E7-2A0E-2A92-16E7-046E1294DF48}"/>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5" name="Footer Placeholder 4">
            <a:extLst>
              <a:ext uri="{FF2B5EF4-FFF2-40B4-BE49-F238E27FC236}">
                <a16:creationId xmlns:a16="http://schemas.microsoft.com/office/drawing/2014/main" id="{3E79F1A8-FA14-05B0-35B4-FE9A4759134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02FB21B-D8E4-B669-D91C-925A45D0923E}"/>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3087804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BF0D3-65F5-17CF-1AEE-7D5E614736DC}"/>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B5031958-B72F-7320-F052-9DFCD99AFF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9A82B0B-78EA-3A4A-D456-92FFA6A798AE}"/>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5" name="Footer Placeholder 4">
            <a:extLst>
              <a:ext uri="{FF2B5EF4-FFF2-40B4-BE49-F238E27FC236}">
                <a16:creationId xmlns:a16="http://schemas.microsoft.com/office/drawing/2014/main" id="{AB05FE5F-1EAF-8641-4190-67608E20916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1609941-B975-D6F2-2C20-520461301DB0}"/>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133835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8F951-099C-C079-75C3-D515D02A3A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27F3069D-4983-BC38-6236-6D55F094A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3D287-7598-0072-8E21-798E523F09A0}"/>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5" name="Footer Placeholder 4">
            <a:extLst>
              <a:ext uri="{FF2B5EF4-FFF2-40B4-BE49-F238E27FC236}">
                <a16:creationId xmlns:a16="http://schemas.microsoft.com/office/drawing/2014/main" id="{ABE28A02-ADCC-C30F-DF13-6D63DB75CDC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313516EC-6587-3973-C5FE-2833DC2237D7}"/>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203380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D78F-8660-D3EF-F7A0-6D7E5EDC5BE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92B901B3-B781-D783-04E2-F74C1BCB14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F7A5F91F-B2A3-9EB1-E527-BD7C2A3A72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3919B935-BA8F-A19B-1C08-79CBE724D072}"/>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6" name="Footer Placeholder 5">
            <a:extLst>
              <a:ext uri="{FF2B5EF4-FFF2-40B4-BE49-F238E27FC236}">
                <a16:creationId xmlns:a16="http://schemas.microsoft.com/office/drawing/2014/main" id="{A3B61D53-229C-B842-146C-045BA8EF629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4E71C24A-CBFB-0229-2E9F-B0E03E2C067F}"/>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3854974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1FAE-2726-6895-3571-5691B138B7EE}"/>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6CA71914-FA58-D45B-6ADF-B6FADF0813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8D6CAE-1718-76AF-6FE7-8BB5F72888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F9D9B86A-308A-DD27-16D8-2C0B55FBD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958A5C-090C-1D13-F9E0-9F0DACD19E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B91EF31A-DB86-79C1-36AA-94895F1116C9}"/>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8" name="Footer Placeholder 7">
            <a:extLst>
              <a:ext uri="{FF2B5EF4-FFF2-40B4-BE49-F238E27FC236}">
                <a16:creationId xmlns:a16="http://schemas.microsoft.com/office/drawing/2014/main" id="{EDE449B2-1DB6-34F2-A866-66A023328DD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845E1A46-FF93-9298-EF57-D8966FD81C33}"/>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4262579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0CC5-EDA4-0D69-0950-96D4BC1F5961}"/>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28DEFE72-EA32-92CD-59E3-C3EBF448B560}"/>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4" name="Footer Placeholder 3">
            <a:extLst>
              <a:ext uri="{FF2B5EF4-FFF2-40B4-BE49-F238E27FC236}">
                <a16:creationId xmlns:a16="http://schemas.microsoft.com/office/drawing/2014/main" id="{7B5E6B65-5A18-5FF0-BE6C-D1E77F3867C5}"/>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2D41003F-1A82-7117-FCF0-522C47D3538E}"/>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2723474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4CFCC1-7D66-B490-3D78-E7251C20AAB2}"/>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3" name="Footer Placeholder 2">
            <a:extLst>
              <a:ext uri="{FF2B5EF4-FFF2-40B4-BE49-F238E27FC236}">
                <a16:creationId xmlns:a16="http://schemas.microsoft.com/office/drawing/2014/main" id="{647820E6-2AA3-CF1B-83B7-9ECE840081B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625D89DF-2A56-022F-5400-9ED47F6E6053}"/>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2436081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0E5E7-17B7-3411-168D-DC7C9F135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A9C29AA-6CA0-00DE-1B58-EC2A745AA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77DD9B84-0155-D3A9-3123-338A73A63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4F25DB-47D3-19EF-B5D6-29320370EFB8}"/>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6" name="Footer Placeholder 5">
            <a:extLst>
              <a:ext uri="{FF2B5EF4-FFF2-40B4-BE49-F238E27FC236}">
                <a16:creationId xmlns:a16="http://schemas.microsoft.com/office/drawing/2014/main" id="{FD2178CB-C314-8F67-1E3F-18B300C8216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072A267-DA53-EA91-5629-791450C3A8BF}"/>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2649596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B7AF-1975-52E1-F952-3F43D073E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A1642E48-2806-9474-27E0-DC34C7166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DE7BBDF8-293A-4051-051A-C6B20C3DBB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2E27CA-4718-FFCF-C7C1-51C67DD69B35}"/>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6" name="Footer Placeholder 5">
            <a:extLst>
              <a:ext uri="{FF2B5EF4-FFF2-40B4-BE49-F238E27FC236}">
                <a16:creationId xmlns:a16="http://schemas.microsoft.com/office/drawing/2014/main" id="{7102A59D-95D9-E328-A9D3-4257B3325E08}"/>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B27A028-3F41-971F-05E3-4087630FCD3C}"/>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5948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094B-6FC7-9A15-0609-1F88A263A709}"/>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72704619-22DF-4254-3634-EA404EE91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2F87C42-44DE-D518-61FE-119444568669}"/>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5" name="Footer Placeholder 4">
            <a:extLst>
              <a:ext uri="{FF2B5EF4-FFF2-40B4-BE49-F238E27FC236}">
                <a16:creationId xmlns:a16="http://schemas.microsoft.com/office/drawing/2014/main" id="{655A9A9B-2CA5-87E4-9D9A-8487F68E5DD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C69952D-6BFC-2BF7-006A-EC2B94E713CE}"/>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1709340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1468D-D3BD-0033-58BB-AE2AED3331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4E2B8E4-2D63-3FA2-F892-949491A7CA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B499286-CD13-2BB0-8B4F-A859C6D634F1}"/>
              </a:ext>
            </a:extLst>
          </p:cNvPr>
          <p:cNvSpPr>
            <a:spLocks noGrp="1"/>
          </p:cNvSpPr>
          <p:nvPr>
            <p:ph type="dt" sz="half" idx="10"/>
          </p:nvPr>
        </p:nvSpPr>
        <p:spPr/>
        <p:txBody>
          <a:bodyPr/>
          <a:lstStyle/>
          <a:p>
            <a:fld id="{957D9BC1-7012-4C8B-BDDA-C4BF9E809D05}" type="datetimeFigureOut">
              <a:rPr lang="nb-NO" smtClean="0"/>
              <a:t>12.12.2022</a:t>
            </a:fld>
            <a:endParaRPr lang="nb-NO"/>
          </a:p>
        </p:txBody>
      </p:sp>
      <p:sp>
        <p:nvSpPr>
          <p:cNvPr id="5" name="Footer Placeholder 4">
            <a:extLst>
              <a:ext uri="{FF2B5EF4-FFF2-40B4-BE49-F238E27FC236}">
                <a16:creationId xmlns:a16="http://schemas.microsoft.com/office/drawing/2014/main" id="{17162966-5039-4D26-48A4-74ECE84101C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AC5937A-733B-6DFE-4E6B-6DAA868535C2}"/>
              </a:ext>
            </a:extLst>
          </p:cNvPr>
          <p:cNvSpPr>
            <a:spLocks noGrp="1"/>
          </p:cNvSpPr>
          <p:nvPr>
            <p:ph type="sldNum" sz="quarter" idx="12"/>
          </p:nvPr>
        </p:nvSpPr>
        <p:spPr/>
        <p:txBody>
          <a:bodyPr/>
          <a:lstStyle/>
          <a:p>
            <a:fld id="{57366210-ABFA-4302-888A-880E126E0222}" type="slidenum">
              <a:rPr lang="nb-NO" smtClean="0"/>
              <a:t>‹#›</a:t>
            </a:fld>
            <a:endParaRPr lang="nb-NO"/>
          </a:p>
        </p:txBody>
      </p:sp>
    </p:spTree>
    <p:extLst>
      <p:ext uri="{BB962C8B-B14F-4D97-AF65-F5344CB8AC3E}">
        <p14:creationId xmlns:p14="http://schemas.microsoft.com/office/powerpoint/2010/main" val="2299200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v-SE"/>
              <a:t>Klicka här för att ändra mall för rubrikformat</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v-SE"/>
              <a:t>Klicka här för att ändra mall för rubrikformat</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42A54C80-263E-416B-A8E0-580EDEADCBDC}" type="datetimeFigureOut">
              <a:rPr lang="en-US" dirty="0"/>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12/12/2022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7857F-78FB-1AE1-C43F-5A4D094051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37F7F63-43F3-99A8-4947-FA6C269011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454EFBC-9C09-9C82-8F72-693591DA72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D9BC1-7012-4C8B-BDDA-C4BF9E809D05}" type="datetimeFigureOut">
              <a:rPr lang="nb-NO" smtClean="0"/>
              <a:t>12.12.2022</a:t>
            </a:fld>
            <a:endParaRPr lang="nb-NO"/>
          </a:p>
        </p:txBody>
      </p:sp>
      <p:sp>
        <p:nvSpPr>
          <p:cNvPr id="5" name="Footer Placeholder 4">
            <a:extLst>
              <a:ext uri="{FF2B5EF4-FFF2-40B4-BE49-F238E27FC236}">
                <a16:creationId xmlns:a16="http://schemas.microsoft.com/office/drawing/2014/main" id="{10226C9F-68CB-5146-4E65-36604DEDA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9570CAB9-0A4D-4949-5708-F0C197B43C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66210-ABFA-4302-888A-880E126E0222}" type="slidenum">
              <a:rPr lang="nb-NO" smtClean="0"/>
              <a:t>‹#›</a:t>
            </a:fld>
            <a:endParaRPr lang="nb-NO"/>
          </a:p>
        </p:txBody>
      </p:sp>
    </p:spTree>
    <p:extLst>
      <p:ext uri="{BB962C8B-B14F-4D97-AF65-F5344CB8AC3E}">
        <p14:creationId xmlns:p14="http://schemas.microsoft.com/office/powerpoint/2010/main" val="20512458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9D02C6-5610-4629-B410-CA7FA35372A9}"/>
              </a:ext>
            </a:extLst>
          </p:cNvPr>
          <p:cNvSpPr>
            <a:spLocks noGrp="1"/>
          </p:cNvSpPr>
          <p:nvPr>
            <p:ph type="ctrTitle"/>
          </p:nvPr>
        </p:nvSpPr>
        <p:spPr>
          <a:xfrm>
            <a:off x="4924425" y="952500"/>
            <a:ext cx="4349578" cy="3098336"/>
          </a:xfrm>
        </p:spPr>
        <p:txBody>
          <a:bodyPr/>
          <a:lstStyle/>
          <a:p>
            <a:r>
              <a:rPr lang="sv-SE" dirty="0"/>
              <a:t>Åska - Blixnedslag</a:t>
            </a:r>
          </a:p>
        </p:txBody>
      </p:sp>
      <p:sp>
        <p:nvSpPr>
          <p:cNvPr id="3" name="Underrubrik 2">
            <a:extLst>
              <a:ext uri="{FF2B5EF4-FFF2-40B4-BE49-F238E27FC236}">
                <a16:creationId xmlns:a16="http://schemas.microsoft.com/office/drawing/2014/main" id="{D6D2352A-D3B5-457E-944D-1638827E58B3}"/>
              </a:ext>
            </a:extLst>
          </p:cNvPr>
          <p:cNvSpPr>
            <a:spLocks noGrp="1"/>
          </p:cNvSpPr>
          <p:nvPr>
            <p:ph type="subTitle" idx="1"/>
          </p:nvPr>
        </p:nvSpPr>
        <p:spPr>
          <a:xfrm>
            <a:off x="4924424" y="4050833"/>
            <a:ext cx="4349579" cy="1096899"/>
          </a:xfrm>
        </p:spPr>
        <p:txBody>
          <a:bodyPr>
            <a:normAutofit fontScale="92500"/>
          </a:bodyPr>
          <a:lstStyle/>
          <a:p>
            <a:r>
              <a:rPr lang="sv-SE" dirty="0"/>
              <a:t>En liten genomgång och undertecknads val inför en segling Karibien ToR i 43 ft båt</a:t>
            </a:r>
          </a:p>
          <a:p>
            <a:r>
              <a:rPr lang="sv-SE" dirty="0"/>
              <a:t>Av Michael Koch</a:t>
            </a:r>
          </a:p>
        </p:txBody>
      </p:sp>
      <p:pic>
        <p:nvPicPr>
          <p:cNvPr id="4" name="Picture 3" descr="Thunderstorm blixt med en mörk moln himmel">
            <a:extLst>
              <a:ext uri="{FF2B5EF4-FFF2-40B4-BE49-F238E27FC236}">
                <a16:creationId xmlns:a16="http://schemas.microsoft.com/office/drawing/2014/main" id="{FD004D32-7D0F-54DE-5F97-C9F4B870CEE4}"/>
              </a:ext>
            </a:extLst>
          </p:cNvPr>
          <p:cNvPicPr>
            <a:picLocks noChangeAspect="1"/>
          </p:cNvPicPr>
          <p:nvPr/>
        </p:nvPicPr>
        <p:blipFill rotWithShape="1">
          <a:blip r:embed="rId2"/>
          <a:srcRect l="42317" r="517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64061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4171950" y="104775"/>
            <a:ext cx="5102051" cy="1076325"/>
          </a:xfrm>
        </p:spPr>
        <p:txBody>
          <a:bodyPr anchor="ctr">
            <a:normAutofit fontScale="90000"/>
          </a:bodyPr>
          <a:lstStyle/>
          <a:p>
            <a:r>
              <a:rPr lang="sv-SE" dirty="0"/>
              <a:t>B1/2 -Masttopp uppfångare</a:t>
            </a:r>
          </a:p>
        </p:txBody>
      </p:sp>
      <p:pic>
        <p:nvPicPr>
          <p:cNvPr id="5" name="Picture 4" descr="A picture containing sky&#10;&#10;Description automatically generated">
            <a:extLst>
              <a:ext uri="{FF2B5EF4-FFF2-40B4-BE49-F238E27FC236}">
                <a16:creationId xmlns:a16="http://schemas.microsoft.com/office/drawing/2014/main" id="{46F00F11-7300-C0AC-2526-0C374EA6B024}"/>
              </a:ext>
            </a:extLst>
          </p:cNvPr>
          <p:cNvPicPr>
            <a:picLocks noChangeAspect="1"/>
          </p:cNvPicPr>
          <p:nvPr/>
        </p:nvPicPr>
        <p:blipFill>
          <a:blip r:embed="rId2"/>
          <a:stretch>
            <a:fillRect/>
          </a:stretch>
        </p:blipFill>
        <p:spPr>
          <a:xfrm>
            <a:off x="400050" y="326539"/>
            <a:ext cx="3648075" cy="6314627"/>
          </a:xfrm>
          <a:prstGeom prst="rect">
            <a:avLst/>
          </a:prstGeom>
        </p:spPr>
      </p:pic>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4295775" y="1414129"/>
            <a:ext cx="5837053" cy="4189229"/>
          </a:xfrm>
        </p:spPr>
        <p:txBody>
          <a:bodyPr>
            <a:normAutofit/>
          </a:bodyPr>
          <a:lstStyle/>
          <a:p>
            <a:pPr marL="0" indent="0">
              <a:buNone/>
            </a:pPr>
            <a:r>
              <a:rPr lang="en-US" b="1" dirty="0"/>
              <a:t>För </a:t>
            </a:r>
            <a:r>
              <a:rPr lang="en-US" b="1" dirty="0" err="1"/>
              <a:t>båda</a:t>
            </a:r>
            <a:r>
              <a:rPr lang="en-US" b="1" dirty="0"/>
              <a:t> </a:t>
            </a:r>
            <a:r>
              <a:rPr lang="en-US" b="1" dirty="0" err="1"/>
              <a:t>paralella</a:t>
            </a:r>
            <a:r>
              <a:rPr lang="en-US" b="1" dirty="0"/>
              <a:t> </a:t>
            </a:r>
            <a:r>
              <a:rPr lang="en-US" b="1" dirty="0" err="1"/>
              <a:t>alternativen</a:t>
            </a:r>
            <a:r>
              <a:rPr lang="en-US" b="1" dirty="0"/>
              <a:t> (1 </a:t>
            </a:r>
            <a:r>
              <a:rPr lang="en-US" b="1" dirty="0" err="1"/>
              <a:t>och</a:t>
            </a:r>
            <a:r>
              <a:rPr lang="en-US" b="1" dirty="0"/>
              <a:t> 2) – </a:t>
            </a:r>
            <a:r>
              <a:rPr lang="en-US" b="1" dirty="0" err="1"/>
              <a:t>en</a:t>
            </a:r>
            <a:r>
              <a:rPr lang="en-US" b="1" dirty="0"/>
              <a:t> </a:t>
            </a:r>
            <a:r>
              <a:rPr lang="en-US" b="1" dirty="0" err="1"/>
              <a:t>uppfångare</a:t>
            </a:r>
            <a:r>
              <a:rPr lang="en-US" b="1" dirty="0"/>
              <a:t>/</a:t>
            </a:r>
            <a:r>
              <a:rPr lang="en-US" b="1" dirty="0" err="1"/>
              <a:t>mottagare</a:t>
            </a:r>
            <a:endParaRPr lang="en-US" b="1" dirty="0"/>
          </a:p>
          <a:p>
            <a:pPr marL="0" indent="0">
              <a:buNone/>
            </a:pPr>
            <a:r>
              <a:rPr lang="en-US" dirty="0"/>
              <a:t>Vi </a:t>
            </a:r>
            <a:r>
              <a:rPr lang="en-US" dirty="0" err="1"/>
              <a:t>önskade</a:t>
            </a:r>
            <a:r>
              <a:rPr lang="en-US" dirty="0"/>
              <a:t> </a:t>
            </a:r>
            <a:r>
              <a:rPr lang="en-US" dirty="0" err="1"/>
              <a:t>att</a:t>
            </a:r>
            <a:r>
              <a:rPr lang="en-US" dirty="0"/>
              <a:t> </a:t>
            </a:r>
            <a:r>
              <a:rPr lang="en-US" dirty="0" err="1"/>
              <a:t>på</a:t>
            </a:r>
            <a:r>
              <a:rPr lang="en-US" dirty="0"/>
              <a:t> </a:t>
            </a:r>
            <a:r>
              <a:rPr lang="en-US" dirty="0" err="1"/>
              <a:t>rimligt</a:t>
            </a:r>
            <a:r>
              <a:rPr lang="en-US" dirty="0"/>
              <a:t> </a:t>
            </a:r>
            <a:r>
              <a:rPr lang="en-US" dirty="0" err="1"/>
              <a:t>sätt</a:t>
            </a:r>
            <a:r>
              <a:rPr lang="en-US" dirty="0"/>
              <a:t> </a:t>
            </a:r>
            <a:r>
              <a:rPr lang="en-US" dirty="0" err="1"/>
              <a:t>minimera</a:t>
            </a:r>
            <a:r>
              <a:rPr lang="en-US" dirty="0"/>
              <a:t> </a:t>
            </a:r>
            <a:r>
              <a:rPr lang="en-US" dirty="0" err="1"/>
              <a:t>skador</a:t>
            </a:r>
            <a:r>
              <a:rPr lang="en-US" dirty="0"/>
              <a:t> </a:t>
            </a:r>
            <a:r>
              <a:rPr lang="en-US" dirty="0" err="1"/>
              <a:t>på</a:t>
            </a:r>
            <a:r>
              <a:rPr lang="en-US" dirty="0"/>
              <a:t> </a:t>
            </a:r>
            <a:r>
              <a:rPr lang="en-US" dirty="0" err="1"/>
              <a:t>utrustning</a:t>
            </a:r>
            <a:r>
              <a:rPr lang="en-US" dirty="0"/>
              <a:t> i </a:t>
            </a:r>
            <a:r>
              <a:rPr lang="en-US" dirty="0" err="1"/>
              <a:t>masttopp</a:t>
            </a:r>
            <a:r>
              <a:rPr lang="en-US" dirty="0"/>
              <a:t> </a:t>
            </a:r>
            <a:r>
              <a:rPr lang="en-US" dirty="0" err="1"/>
              <a:t>och</a:t>
            </a:r>
            <a:r>
              <a:rPr lang="en-US" dirty="0"/>
              <a:t> </a:t>
            </a:r>
            <a:r>
              <a:rPr lang="en-US" dirty="0" err="1"/>
              <a:t>samtidigt</a:t>
            </a:r>
            <a:r>
              <a:rPr lang="en-US" dirty="0"/>
              <a:t> </a:t>
            </a:r>
            <a:r>
              <a:rPr lang="en-US" dirty="0" err="1"/>
              <a:t>leda</a:t>
            </a:r>
            <a:r>
              <a:rPr lang="en-US" dirty="0"/>
              <a:t> </a:t>
            </a:r>
            <a:r>
              <a:rPr lang="en-US" dirty="0" err="1"/>
              <a:t>strömmen</a:t>
            </a:r>
            <a:r>
              <a:rPr lang="en-US" dirty="0"/>
              <a:t> till Al-mast </a:t>
            </a:r>
            <a:r>
              <a:rPr lang="en-US" dirty="0" err="1"/>
              <a:t>sectionen</a:t>
            </a:r>
            <a:r>
              <a:rPr lang="en-US" dirty="0"/>
              <a:t>. </a:t>
            </a:r>
            <a:r>
              <a:rPr lang="en-US" dirty="0" err="1"/>
              <a:t>Undertecknad</a:t>
            </a:r>
            <a:r>
              <a:rPr lang="en-US" dirty="0"/>
              <a:t> </a:t>
            </a:r>
            <a:r>
              <a:rPr lang="en-US" dirty="0" err="1"/>
              <a:t>har</a:t>
            </a:r>
            <a:r>
              <a:rPr lang="en-US" dirty="0"/>
              <a:t> </a:t>
            </a:r>
            <a:r>
              <a:rPr lang="en-US" dirty="0" err="1"/>
              <a:t>valt</a:t>
            </a:r>
            <a:r>
              <a:rPr lang="en-US" dirty="0"/>
              <a:t> </a:t>
            </a:r>
            <a:r>
              <a:rPr lang="en-US" dirty="0" err="1"/>
              <a:t>att</a:t>
            </a:r>
            <a:r>
              <a:rPr lang="en-US" dirty="0"/>
              <a:t> </a:t>
            </a:r>
            <a:r>
              <a:rPr lang="en-US" dirty="0" err="1"/>
              <a:t>montera</a:t>
            </a:r>
            <a:r>
              <a:rPr lang="en-US" dirty="0"/>
              <a:t> </a:t>
            </a:r>
            <a:r>
              <a:rPr lang="en-US" dirty="0" err="1"/>
              <a:t>en</a:t>
            </a:r>
            <a:r>
              <a:rPr lang="en-US" dirty="0"/>
              <a:t> 12 mm </a:t>
            </a:r>
            <a:r>
              <a:rPr lang="en-US" dirty="0" err="1"/>
              <a:t>dia</a:t>
            </a:r>
            <a:r>
              <a:rPr lang="en-US" dirty="0"/>
              <a:t> Al rod </a:t>
            </a:r>
            <a:r>
              <a:rPr lang="en-US" dirty="0" err="1"/>
              <a:t>bultad</a:t>
            </a:r>
            <a:r>
              <a:rPr lang="en-US" dirty="0"/>
              <a:t> till al-pipe – </a:t>
            </a:r>
            <a:r>
              <a:rPr lang="en-US" dirty="0" err="1"/>
              <a:t>spetsig</a:t>
            </a:r>
            <a:r>
              <a:rPr lang="en-US" dirty="0"/>
              <a:t> </a:t>
            </a:r>
            <a:r>
              <a:rPr lang="en-US" dirty="0" err="1"/>
              <a:t>topp</a:t>
            </a:r>
            <a:r>
              <a:rPr lang="en-US" dirty="0"/>
              <a:t>. Ca 15 cm </a:t>
            </a:r>
            <a:r>
              <a:rPr lang="en-US" dirty="0" err="1"/>
              <a:t>högre</a:t>
            </a:r>
            <a:r>
              <a:rPr lang="en-US" dirty="0"/>
              <a:t> </a:t>
            </a:r>
            <a:r>
              <a:rPr lang="en-US" dirty="0" err="1"/>
              <a:t>än</a:t>
            </a:r>
            <a:r>
              <a:rPr lang="en-US" dirty="0"/>
              <a:t> </a:t>
            </a:r>
            <a:r>
              <a:rPr lang="en-US" dirty="0" err="1"/>
              <a:t>omgivande</a:t>
            </a:r>
            <a:r>
              <a:rPr lang="en-US" dirty="0"/>
              <a:t> </a:t>
            </a:r>
            <a:r>
              <a:rPr lang="en-US" dirty="0" err="1"/>
              <a:t>antenner</a:t>
            </a:r>
            <a:r>
              <a:rPr lang="en-US" dirty="0"/>
              <a:t>. </a:t>
            </a:r>
            <a:r>
              <a:rPr lang="en-US" dirty="0" err="1"/>
              <a:t>Höjd</a:t>
            </a:r>
            <a:r>
              <a:rPr lang="en-US" dirty="0"/>
              <a:t> </a:t>
            </a:r>
            <a:r>
              <a:rPr lang="en-US" dirty="0" err="1"/>
              <a:t>baserad</a:t>
            </a:r>
            <a:r>
              <a:rPr lang="en-US" dirty="0"/>
              <a:t> </a:t>
            </a:r>
            <a:r>
              <a:rPr lang="en-US" dirty="0" err="1"/>
              <a:t>på</a:t>
            </a:r>
            <a:r>
              <a:rPr lang="en-US" dirty="0"/>
              <a:t> “</a:t>
            </a:r>
            <a:r>
              <a:rPr lang="en-US" dirty="0" err="1"/>
              <a:t>Rollig</a:t>
            </a:r>
            <a:r>
              <a:rPr lang="en-US" dirty="0"/>
              <a:t> sphere” </a:t>
            </a:r>
            <a:r>
              <a:rPr lang="en-US" dirty="0" err="1"/>
              <a:t>teori</a:t>
            </a:r>
            <a:endParaRPr lang="en-US" dirty="0"/>
          </a:p>
          <a:p>
            <a:pPr marL="0" indent="0">
              <a:buNone/>
            </a:pPr>
            <a:endParaRPr lang="en-US" dirty="0"/>
          </a:p>
          <a:p>
            <a:pPr>
              <a:buFont typeface="+mj-lt"/>
              <a:buAutoNum type="arabicPeriod"/>
            </a:pPr>
            <a:endParaRPr lang="sv-SE" dirty="0"/>
          </a:p>
        </p:txBody>
      </p:sp>
    </p:spTree>
    <p:extLst>
      <p:ext uri="{BB962C8B-B14F-4D97-AF65-F5344CB8AC3E}">
        <p14:creationId xmlns:p14="http://schemas.microsoft.com/office/powerpoint/2010/main" val="20294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552894" y="104775"/>
            <a:ext cx="8721108" cy="1076325"/>
          </a:xfrm>
        </p:spPr>
        <p:txBody>
          <a:bodyPr anchor="ctr">
            <a:normAutofit fontScale="90000"/>
          </a:bodyPr>
          <a:lstStyle/>
          <a:p>
            <a:r>
              <a:rPr lang="sv-SE" dirty="0"/>
              <a:t>B1/2 Masttopp uppfångare – ”Rolling Sphare”</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4168948" y="1038224"/>
            <a:ext cx="5102051" cy="5602941"/>
          </a:xfrm>
        </p:spPr>
        <p:txBody>
          <a:bodyPr>
            <a:normAutofit/>
          </a:bodyPr>
          <a:lstStyle/>
          <a:p>
            <a:pPr marL="0" indent="0">
              <a:buNone/>
            </a:pPr>
            <a:endParaRPr lang="en-US" dirty="0"/>
          </a:p>
          <a:p>
            <a:pPr marL="0" indent="0">
              <a:buNone/>
            </a:pPr>
            <a:endParaRPr lang="sv-SE" dirty="0"/>
          </a:p>
          <a:p>
            <a:pPr>
              <a:buFont typeface="+mj-lt"/>
              <a:buAutoNum type="arabicPeriod"/>
            </a:pPr>
            <a:endParaRPr lang="sv-SE" dirty="0"/>
          </a:p>
        </p:txBody>
      </p:sp>
      <p:sp>
        <p:nvSpPr>
          <p:cNvPr id="6" name="TextBox 5">
            <a:extLst>
              <a:ext uri="{FF2B5EF4-FFF2-40B4-BE49-F238E27FC236}">
                <a16:creationId xmlns:a16="http://schemas.microsoft.com/office/drawing/2014/main" id="{640E0995-552F-7FC3-EB32-0F02AAA4EC1B}"/>
              </a:ext>
            </a:extLst>
          </p:cNvPr>
          <p:cNvSpPr txBox="1"/>
          <p:nvPr/>
        </p:nvSpPr>
        <p:spPr>
          <a:xfrm>
            <a:off x="4742121" y="1516215"/>
            <a:ext cx="5178056" cy="3970318"/>
          </a:xfrm>
          <a:prstGeom prst="rect">
            <a:avLst/>
          </a:prstGeom>
          <a:noFill/>
        </p:spPr>
        <p:txBody>
          <a:bodyPr wrap="square">
            <a:spAutoFit/>
          </a:bodyPr>
          <a:lstStyle/>
          <a:p>
            <a:pPr marL="0" indent="0">
              <a:buNone/>
            </a:pPr>
            <a:r>
              <a:rPr lang="en-US" dirty="0"/>
              <a:t>Rolling </a:t>
            </a:r>
            <a:r>
              <a:rPr lang="en-US" dirty="0" err="1"/>
              <a:t>Sphare</a:t>
            </a:r>
            <a:r>
              <a:rPr lang="en-US" dirty="0"/>
              <a:t> </a:t>
            </a:r>
            <a:r>
              <a:rPr lang="en-US" dirty="0" err="1"/>
              <a:t>radie</a:t>
            </a:r>
            <a:r>
              <a:rPr lang="en-US" dirty="0"/>
              <a:t> (bas för </a:t>
            </a:r>
            <a:r>
              <a:rPr lang="en-US" dirty="0" err="1"/>
              <a:t>skydd</a:t>
            </a:r>
            <a:r>
              <a:rPr lang="en-US" dirty="0"/>
              <a:t> standard for Amp vs safety)</a:t>
            </a:r>
          </a:p>
          <a:p>
            <a:pPr marL="0" indent="0">
              <a:buNone/>
            </a:pPr>
            <a:endParaRPr lang="en-US" dirty="0"/>
          </a:p>
          <a:p>
            <a:pPr marL="0" indent="0">
              <a:buNone/>
            </a:pPr>
            <a:r>
              <a:rPr lang="en-US" dirty="0"/>
              <a:t>“Any place the sphere touches the building is a location where lightning can strike. By placing air terminals at regular intervals in these locations, the lightning strike is intercepted by the lightning protection system so that the electrical charges can flow safely to the ground.”</a:t>
            </a:r>
          </a:p>
          <a:p>
            <a:pPr marL="0" indent="0">
              <a:buNone/>
            </a:pPr>
            <a:r>
              <a:rPr lang="en-US" dirty="0"/>
              <a:t>För </a:t>
            </a:r>
            <a:r>
              <a:rPr lang="en-US" dirty="0" err="1"/>
              <a:t>skyddsklass</a:t>
            </a:r>
            <a:r>
              <a:rPr lang="en-US" dirty="0"/>
              <a:t> med ca 20 m </a:t>
            </a:r>
            <a:r>
              <a:rPr lang="en-US" dirty="0" err="1"/>
              <a:t>radie</a:t>
            </a:r>
            <a:r>
              <a:rPr lang="en-US" dirty="0"/>
              <a:t> </a:t>
            </a:r>
            <a:r>
              <a:rPr lang="en-US" dirty="0" err="1"/>
              <a:t>på</a:t>
            </a:r>
            <a:r>
              <a:rPr lang="en-US" dirty="0"/>
              <a:t> </a:t>
            </a:r>
            <a:r>
              <a:rPr lang="en-US" dirty="0" err="1"/>
              <a:t>sfär</a:t>
            </a:r>
            <a:r>
              <a:rPr lang="en-US" dirty="0"/>
              <a:t> </a:t>
            </a:r>
            <a:r>
              <a:rPr lang="en-US" dirty="0" err="1"/>
              <a:t>och</a:t>
            </a:r>
            <a:r>
              <a:rPr lang="en-US" dirty="0"/>
              <a:t> 20 m </a:t>
            </a:r>
            <a:r>
              <a:rPr lang="en-US" dirty="0" err="1"/>
              <a:t>hög</a:t>
            </a:r>
            <a:r>
              <a:rPr lang="en-US" dirty="0"/>
              <a:t> mast. </a:t>
            </a:r>
            <a:r>
              <a:rPr lang="en-US" dirty="0" err="1"/>
              <a:t>Beroende</a:t>
            </a:r>
            <a:r>
              <a:rPr lang="en-US" dirty="0"/>
              <a:t> </a:t>
            </a:r>
            <a:r>
              <a:rPr lang="en-US" dirty="0" err="1"/>
              <a:t>på</a:t>
            </a:r>
            <a:r>
              <a:rPr lang="en-US" dirty="0"/>
              <a:t> </a:t>
            </a:r>
            <a:r>
              <a:rPr lang="en-US" dirty="0" err="1"/>
              <a:t>avstånd</a:t>
            </a:r>
            <a:r>
              <a:rPr lang="en-US" dirty="0"/>
              <a:t> </a:t>
            </a:r>
            <a:r>
              <a:rPr lang="en-US" dirty="0" err="1"/>
              <a:t>mellan</a:t>
            </a:r>
            <a:r>
              <a:rPr lang="en-US" dirty="0"/>
              <a:t> </a:t>
            </a:r>
            <a:r>
              <a:rPr lang="en-US" dirty="0" err="1"/>
              <a:t>antenner</a:t>
            </a:r>
            <a:r>
              <a:rPr lang="en-US" dirty="0"/>
              <a:t> </a:t>
            </a:r>
            <a:r>
              <a:rPr lang="en-US" dirty="0" err="1"/>
              <a:t>rekommenderas</a:t>
            </a:r>
            <a:r>
              <a:rPr lang="en-US" dirty="0"/>
              <a:t> </a:t>
            </a:r>
            <a:r>
              <a:rPr lang="en-US" dirty="0" err="1"/>
              <a:t>minst</a:t>
            </a:r>
            <a:r>
              <a:rPr lang="en-US" dirty="0"/>
              <a:t> ca 15 cm </a:t>
            </a:r>
            <a:r>
              <a:rPr lang="en-US" dirty="0" err="1"/>
              <a:t>högre</a:t>
            </a:r>
            <a:r>
              <a:rPr lang="en-US" dirty="0"/>
              <a:t> </a:t>
            </a:r>
            <a:r>
              <a:rPr lang="en-US" dirty="0" err="1"/>
              <a:t>ledare</a:t>
            </a:r>
            <a:r>
              <a:rPr lang="en-US" dirty="0"/>
              <a:t> </a:t>
            </a:r>
            <a:r>
              <a:rPr lang="en-US" dirty="0" err="1"/>
              <a:t>än</a:t>
            </a:r>
            <a:r>
              <a:rPr lang="en-US" dirty="0"/>
              <a:t> </a:t>
            </a:r>
            <a:r>
              <a:rPr lang="en-US" dirty="0" err="1"/>
              <a:t>omgivande</a:t>
            </a:r>
            <a:r>
              <a:rPr lang="en-US" dirty="0"/>
              <a:t> </a:t>
            </a:r>
            <a:r>
              <a:rPr lang="en-US" dirty="0" err="1"/>
              <a:t>antenner</a:t>
            </a:r>
            <a:r>
              <a:rPr lang="en-US" dirty="0"/>
              <a:t>.</a:t>
            </a:r>
          </a:p>
        </p:txBody>
      </p:sp>
      <p:pic>
        <p:nvPicPr>
          <p:cNvPr id="8" name="Picture 7" descr="Diagram&#10;&#10;Description automatically generated">
            <a:extLst>
              <a:ext uri="{FF2B5EF4-FFF2-40B4-BE49-F238E27FC236}">
                <a16:creationId xmlns:a16="http://schemas.microsoft.com/office/drawing/2014/main" id="{A8D1E60C-944C-4AA3-0EE8-C7FC19476F8C}"/>
              </a:ext>
            </a:extLst>
          </p:cNvPr>
          <p:cNvPicPr>
            <a:picLocks noChangeAspect="1"/>
          </p:cNvPicPr>
          <p:nvPr/>
        </p:nvPicPr>
        <p:blipFill>
          <a:blip r:embed="rId2"/>
          <a:stretch>
            <a:fillRect/>
          </a:stretch>
        </p:blipFill>
        <p:spPr>
          <a:xfrm>
            <a:off x="212653" y="1516214"/>
            <a:ext cx="4313490" cy="3396028"/>
          </a:xfrm>
          <a:prstGeom prst="rect">
            <a:avLst/>
          </a:prstGeom>
        </p:spPr>
      </p:pic>
    </p:spTree>
    <p:extLst>
      <p:ext uri="{BB962C8B-B14F-4D97-AF65-F5344CB8AC3E}">
        <p14:creationId xmlns:p14="http://schemas.microsoft.com/office/powerpoint/2010/main" val="96306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1104900" y="609600"/>
            <a:ext cx="8169102" cy="1320800"/>
          </a:xfrm>
        </p:spPr>
        <p:txBody>
          <a:bodyPr>
            <a:normAutofit/>
          </a:bodyPr>
          <a:lstStyle/>
          <a:p>
            <a:r>
              <a:rPr lang="sv-SE" sz="3300" dirty="0"/>
              <a:t>B1 Via mast till köl  </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09601" y="1362075"/>
            <a:ext cx="8664402" cy="741933"/>
          </a:xfrm>
        </p:spPr>
        <p:txBody>
          <a:bodyPr>
            <a:normAutofit/>
          </a:bodyPr>
          <a:lstStyle/>
          <a:p>
            <a:pPr marL="0" indent="0">
              <a:buNone/>
            </a:pPr>
            <a:r>
              <a:rPr lang="sv-SE" dirty="0"/>
              <a:t>Anslutning köl (utanpåliggande bly eller järn)</a:t>
            </a:r>
          </a:p>
          <a:p>
            <a:pPr marL="0" indent="0">
              <a:buNone/>
            </a:pPr>
            <a:endParaRPr lang="sv-SE" dirty="0"/>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23A2B348-61B8-38A8-335E-FD2209EE53DC}"/>
              </a:ext>
            </a:extLst>
          </p:cNvPr>
          <p:cNvPicPr>
            <a:picLocks noChangeAspect="1"/>
          </p:cNvPicPr>
          <p:nvPr/>
        </p:nvPicPr>
        <p:blipFill>
          <a:blip r:embed="rId2"/>
          <a:stretch>
            <a:fillRect/>
          </a:stretch>
        </p:blipFill>
        <p:spPr>
          <a:xfrm>
            <a:off x="421298" y="3016169"/>
            <a:ext cx="3127598" cy="2649985"/>
          </a:xfrm>
          <a:prstGeom prst="rect">
            <a:avLst/>
          </a:prstGeom>
        </p:spPr>
      </p:pic>
      <p:pic>
        <p:nvPicPr>
          <p:cNvPr id="7" name="Picture 6" descr="Diagram&#10;&#10;Description automatically generated">
            <a:extLst>
              <a:ext uri="{FF2B5EF4-FFF2-40B4-BE49-F238E27FC236}">
                <a16:creationId xmlns:a16="http://schemas.microsoft.com/office/drawing/2014/main" id="{FC42778A-DA1E-0B70-1076-227FEE850F34}"/>
              </a:ext>
            </a:extLst>
          </p:cNvPr>
          <p:cNvPicPr>
            <a:picLocks noChangeAspect="1"/>
          </p:cNvPicPr>
          <p:nvPr/>
        </p:nvPicPr>
        <p:blipFill>
          <a:blip r:embed="rId3"/>
          <a:stretch>
            <a:fillRect/>
          </a:stretch>
        </p:blipFill>
        <p:spPr>
          <a:xfrm>
            <a:off x="3548896" y="2104008"/>
            <a:ext cx="5395896" cy="4110403"/>
          </a:xfrm>
          <a:prstGeom prst="rect">
            <a:avLst/>
          </a:prstGeom>
        </p:spPr>
      </p:pic>
    </p:spTree>
    <p:extLst>
      <p:ext uri="{BB962C8B-B14F-4D97-AF65-F5344CB8AC3E}">
        <p14:creationId xmlns:p14="http://schemas.microsoft.com/office/powerpoint/2010/main" val="126618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1104900" y="275208"/>
            <a:ext cx="8169102" cy="1655192"/>
          </a:xfrm>
        </p:spPr>
        <p:txBody>
          <a:bodyPr>
            <a:normAutofit/>
          </a:bodyPr>
          <a:lstStyle/>
          <a:p>
            <a:r>
              <a:rPr lang="sv-SE" sz="3300" dirty="0"/>
              <a:t>B2 - Mast, vant, stag och reling (+mantåg) till sjö</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09601" y="1362075"/>
            <a:ext cx="8664402" cy="4679287"/>
          </a:xfrm>
        </p:spPr>
        <p:txBody>
          <a:bodyPr>
            <a:normAutofit/>
          </a:bodyPr>
          <a:lstStyle/>
          <a:p>
            <a:pPr marL="0" indent="0">
              <a:buNone/>
            </a:pPr>
            <a:r>
              <a:rPr lang="sv-SE" dirty="0"/>
              <a:t>Samma uppfångare</a:t>
            </a:r>
          </a:p>
          <a:p>
            <a:r>
              <a:rPr lang="sv-SE" dirty="0"/>
              <a:t>Via mast (Al-pipa till strax nedan bom) till tillfällig 5 m Cu 50 mm2 kabel SB och BB med släpande jord i sjö</a:t>
            </a:r>
          </a:p>
          <a:p>
            <a:r>
              <a:rPr lang="sv-SE" dirty="0"/>
              <a:t>2 st tillfälliga  ”Vertikala” 25 mm2 Cu kablar  ledande från inre vant till toppvant.</a:t>
            </a:r>
          </a:p>
          <a:p>
            <a:r>
              <a:rPr lang="sv-SE" dirty="0"/>
              <a:t>2 st tillfälliga 3 m rostfria vire från röstjärn till sjö</a:t>
            </a:r>
          </a:p>
          <a:p>
            <a:r>
              <a:rPr lang="sv-SE" dirty="0"/>
              <a:t>2 s tillfälliga 3 m rostfria vire från var av dubbla akterstag till sjö</a:t>
            </a:r>
          </a:p>
          <a:p>
            <a:r>
              <a:rPr lang="sv-SE" dirty="0"/>
              <a:t>1 st tillfälligt 3 m rostfri vire från förstag till sjö </a:t>
            </a:r>
          </a:p>
          <a:p>
            <a:r>
              <a:rPr lang="sv-SE" dirty="0"/>
              <a:t>2 st tillfälliga 3 m rostfri vire från relingslist SB och BB till sjö.  </a:t>
            </a:r>
          </a:p>
          <a:p>
            <a:r>
              <a:rPr lang="sv-SE" dirty="0"/>
              <a:t>2+2 st (för+akter SB+BB) tillfälliga Cu förbindelser av mantåg/pulpit till relingslist</a:t>
            </a:r>
          </a:p>
          <a:p>
            <a:pPr marL="0" indent="0">
              <a:buNone/>
            </a:pPr>
            <a:endParaRPr lang="sv-SE" dirty="0"/>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231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4349123" y="609600"/>
            <a:ext cx="4924878" cy="1320800"/>
          </a:xfrm>
        </p:spPr>
        <p:txBody>
          <a:bodyPr anchor="ctr">
            <a:normAutofit/>
          </a:bodyPr>
          <a:lstStyle/>
          <a:p>
            <a:r>
              <a:rPr lang="sv-SE" dirty="0"/>
              <a:t>B2 Via mast/stag till sjö  </a:t>
            </a:r>
          </a:p>
        </p:txBody>
      </p:sp>
      <p:pic>
        <p:nvPicPr>
          <p:cNvPr id="5" name="Picture 4" descr="Diagram&#10;&#10;Description automatically generated">
            <a:extLst>
              <a:ext uri="{FF2B5EF4-FFF2-40B4-BE49-F238E27FC236}">
                <a16:creationId xmlns:a16="http://schemas.microsoft.com/office/drawing/2014/main" id="{7A57067A-618C-A8B9-6589-E57A972F22B2}"/>
              </a:ext>
            </a:extLst>
          </p:cNvPr>
          <p:cNvPicPr>
            <a:picLocks noChangeAspect="1"/>
          </p:cNvPicPr>
          <p:nvPr/>
        </p:nvPicPr>
        <p:blipFill>
          <a:blip r:embed="rId2"/>
          <a:stretch>
            <a:fillRect/>
          </a:stretch>
        </p:blipFill>
        <p:spPr>
          <a:xfrm>
            <a:off x="457200" y="94697"/>
            <a:ext cx="3799077" cy="6668605"/>
          </a:xfrm>
          <a:prstGeom prst="rect">
            <a:avLst/>
          </a:prstGeom>
        </p:spPr>
      </p:pic>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4349123" y="2160590"/>
            <a:ext cx="4921876" cy="1525585"/>
          </a:xfrm>
        </p:spPr>
        <p:txBody>
          <a:bodyPr>
            <a:normAutofit/>
          </a:bodyPr>
          <a:lstStyle/>
          <a:p>
            <a:pPr marL="0" indent="0">
              <a:buNone/>
            </a:pPr>
            <a:r>
              <a:rPr lang="sv-SE" dirty="0"/>
              <a:t>Enklast version av förenklat åskskydd enligt Uppsala universitet  </a:t>
            </a:r>
          </a:p>
          <a:p>
            <a:pPr marL="0" indent="0">
              <a:buNone/>
            </a:pPr>
            <a:endParaRPr lang="sv-SE" dirty="0"/>
          </a:p>
        </p:txBody>
      </p:sp>
    </p:spTree>
    <p:extLst>
      <p:ext uri="{BB962C8B-B14F-4D97-AF65-F5344CB8AC3E}">
        <p14:creationId xmlns:p14="http://schemas.microsoft.com/office/powerpoint/2010/main" val="133436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4349123" y="609600"/>
            <a:ext cx="4924878" cy="1320800"/>
          </a:xfrm>
        </p:spPr>
        <p:txBody>
          <a:bodyPr anchor="ctr">
            <a:normAutofit/>
          </a:bodyPr>
          <a:lstStyle/>
          <a:p>
            <a:r>
              <a:rPr lang="sv-SE" dirty="0"/>
              <a:t>B2 Via mast till sjö med Cu slingor  </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4349123" y="2160590"/>
            <a:ext cx="4921876" cy="3678235"/>
          </a:xfrm>
        </p:spPr>
        <p:txBody>
          <a:bodyPr>
            <a:normAutofit/>
          </a:bodyPr>
          <a:lstStyle/>
          <a:p>
            <a:pPr marL="0" indent="0">
              <a:buNone/>
            </a:pPr>
            <a:r>
              <a:rPr lang="sv-SE" dirty="0"/>
              <a:t>Komplemenförsök att leda mast stöm till sjö alternativ väg till köl.  </a:t>
            </a:r>
          </a:p>
          <a:p>
            <a:pPr>
              <a:buFont typeface="+mj-lt"/>
              <a:buAutoNum type="arabicPeriod"/>
            </a:pPr>
            <a:r>
              <a:rPr lang="sv-SE" dirty="0"/>
              <a:t>Kulbultar i mast</a:t>
            </a:r>
          </a:p>
          <a:p>
            <a:pPr>
              <a:buFont typeface="+mj-lt"/>
              <a:buAutoNum type="arabicPeriod"/>
            </a:pPr>
            <a:r>
              <a:rPr lang="sv-SE" dirty="0"/>
              <a:t>Vant till mast anslutning (kabel)</a:t>
            </a:r>
          </a:p>
          <a:p>
            <a:pPr>
              <a:buFont typeface="+mj-lt"/>
              <a:buAutoNum type="arabicPeriod"/>
            </a:pPr>
            <a:r>
              <a:rPr lang="sv-SE" dirty="0"/>
              <a:t>Vant till mast anslutning (kabel) </a:t>
            </a:r>
          </a:p>
          <a:p>
            <a:pPr>
              <a:buFont typeface="+mj-lt"/>
              <a:buAutoNum type="arabicPeriod"/>
            </a:pPr>
            <a:r>
              <a:rPr lang="sv-SE" dirty="0"/>
              <a:t>Mast till sjö Cu kabel</a:t>
            </a:r>
          </a:p>
          <a:p>
            <a:pPr>
              <a:buFont typeface="+mj-lt"/>
              <a:buAutoNum type="arabicPeriod"/>
            </a:pPr>
            <a:endParaRPr lang="sv-SE" dirty="0"/>
          </a:p>
          <a:p>
            <a:pPr marL="0" indent="0">
              <a:buNone/>
            </a:pPr>
            <a:r>
              <a:rPr lang="sv-SE" dirty="0"/>
              <a:t>Undertecknad har ej genomfört 2+3. I stället förbundet elektriskt inre vant med toppvant och jordat toppvant direkt separat till sjö </a:t>
            </a:r>
          </a:p>
          <a:p>
            <a:pPr>
              <a:buFont typeface="+mj-lt"/>
              <a:buAutoNum type="arabicPeriod"/>
            </a:pPr>
            <a:endParaRPr lang="sv-SE" dirty="0"/>
          </a:p>
          <a:p>
            <a:pPr>
              <a:buFont typeface="+mj-lt"/>
              <a:buAutoNum type="arabicPeriod"/>
            </a:pPr>
            <a:endParaRPr lang="sv-SE" dirty="0"/>
          </a:p>
          <a:p>
            <a:pPr marL="0" indent="0">
              <a:buNone/>
            </a:pPr>
            <a:endParaRPr lang="sv-SE" dirty="0"/>
          </a:p>
          <a:p>
            <a:pPr marL="0" indent="0">
              <a:buNone/>
            </a:pPr>
            <a:endParaRPr lang="sv-SE" dirty="0"/>
          </a:p>
        </p:txBody>
      </p:sp>
      <p:pic>
        <p:nvPicPr>
          <p:cNvPr id="6" name="Picture 5" descr="Diagram&#10;&#10;Description automatically generated">
            <a:extLst>
              <a:ext uri="{FF2B5EF4-FFF2-40B4-BE49-F238E27FC236}">
                <a16:creationId xmlns:a16="http://schemas.microsoft.com/office/drawing/2014/main" id="{779D7B07-679F-C8EE-80C4-8C585F5C464D}"/>
              </a:ext>
            </a:extLst>
          </p:cNvPr>
          <p:cNvPicPr>
            <a:picLocks noChangeAspect="1"/>
          </p:cNvPicPr>
          <p:nvPr/>
        </p:nvPicPr>
        <p:blipFill>
          <a:blip r:embed="rId2"/>
          <a:stretch>
            <a:fillRect/>
          </a:stretch>
        </p:blipFill>
        <p:spPr>
          <a:xfrm>
            <a:off x="222712" y="397144"/>
            <a:ext cx="4034963" cy="5052475"/>
          </a:xfrm>
          <a:prstGeom prst="rect">
            <a:avLst/>
          </a:prstGeom>
        </p:spPr>
      </p:pic>
    </p:spTree>
    <p:extLst>
      <p:ext uri="{BB962C8B-B14F-4D97-AF65-F5344CB8AC3E}">
        <p14:creationId xmlns:p14="http://schemas.microsoft.com/office/powerpoint/2010/main" val="1664039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1104900" y="275208"/>
            <a:ext cx="8169102" cy="1655192"/>
          </a:xfrm>
        </p:spPr>
        <p:txBody>
          <a:bodyPr>
            <a:normAutofit/>
          </a:bodyPr>
          <a:lstStyle/>
          <a:p>
            <a:r>
              <a:rPr lang="sv-SE" sz="3300" dirty="0"/>
              <a:t>B2 – Cu anslutning delar mast till sjö</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09601" y="896645"/>
            <a:ext cx="8664402" cy="1589103"/>
          </a:xfrm>
        </p:spPr>
        <p:txBody>
          <a:bodyPr>
            <a:normAutofit fontScale="92500" lnSpcReduction="20000"/>
          </a:bodyPr>
          <a:lstStyle/>
          <a:p>
            <a:r>
              <a:rPr lang="sv-SE" dirty="0"/>
              <a:t>2 kulbultar i mast</a:t>
            </a:r>
          </a:p>
          <a:p>
            <a:r>
              <a:rPr lang="sv-SE" dirty="0"/>
              <a:t>2 anslutningar/alt klämma</a:t>
            </a:r>
          </a:p>
          <a:p>
            <a:r>
              <a:rPr lang="sv-SE" dirty="0"/>
              <a:t>2 startkablarkablar, a’ 5 m och 50mm2 (ev byte UEK klämmor till kula och bult till jordfläta</a:t>
            </a:r>
          </a:p>
          <a:p>
            <a:r>
              <a:rPr lang="sv-SE" dirty="0"/>
              <a:t>2 (at 3) Cu fläter x 2 som jordplan</a:t>
            </a:r>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Graphical user interface, text, application&#10;&#10;Description automatically generated">
            <a:extLst>
              <a:ext uri="{FF2B5EF4-FFF2-40B4-BE49-F238E27FC236}">
                <a16:creationId xmlns:a16="http://schemas.microsoft.com/office/drawing/2014/main" id="{8E469514-CB1C-16C8-4BC8-A8A17216ECC2}"/>
              </a:ext>
            </a:extLst>
          </p:cNvPr>
          <p:cNvPicPr>
            <a:picLocks noChangeAspect="1"/>
          </p:cNvPicPr>
          <p:nvPr/>
        </p:nvPicPr>
        <p:blipFill>
          <a:blip r:embed="rId2"/>
          <a:stretch>
            <a:fillRect/>
          </a:stretch>
        </p:blipFill>
        <p:spPr>
          <a:xfrm>
            <a:off x="479596" y="2422514"/>
            <a:ext cx="5044903" cy="2549052"/>
          </a:xfrm>
          <a:prstGeom prst="rect">
            <a:avLst/>
          </a:prstGeom>
        </p:spPr>
      </p:pic>
      <p:pic>
        <p:nvPicPr>
          <p:cNvPr id="8" name="Picture 7" descr="Diagram, text&#10;&#10;Description automatically generated">
            <a:extLst>
              <a:ext uri="{FF2B5EF4-FFF2-40B4-BE49-F238E27FC236}">
                <a16:creationId xmlns:a16="http://schemas.microsoft.com/office/drawing/2014/main" id="{73444554-D621-E9EC-4E95-D2619B77490B}"/>
              </a:ext>
            </a:extLst>
          </p:cNvPr>
          <p:cNvPicPr>
            <a:picLocks noChangeAspect="1"/>
          </p:cNvPicPr>
          <p:nvPr/>
        </p:nvPicPr>
        <p:blipFill>
          <a:blip r:embed="rId3"/>
          <a:stretch>
            <a:fillRect/>
          </a:stretch>
        </p:blipFill>
        <p:spPr>
          <a:xfrm>
            <a:off x="6387927" y="1945567"/>
            <a:ext cx="2886075" cy="2982034"/>
          </a:xfrm>
          <a:prstGeom prst="rect">
            <a:avLst/>
          </a:prstGeom>
        </p:spPr>
      </p:pic>
      <p:pic>
        <p:nvPicPr>
          <p:cNvPr id="11" name="Picture 10" descr="A close-up of a car steering wheel&#10;&#10;Description automatically generated with low confidence">
            <a:extLst>
              <a:ext uri="{FF2B5EF4-FFF2-40B4-BE49-F238E27FC236}">
                <a16:creationId xmlns:a16="http://schemas.microsoft.com/office/drawing/2014/main" id="{E6904ABE-4F1E-A06F-7A4D-6EC9F8891A5E}"/>
              </a:ext>
            </a:extLst>
          </p:cNvPr>
          <p:cNvPicPr>
            <a:picLocks noChangeAspect="1"/>
          </p:cNvPicPr>
          <p:nvPr/>
        </p:nvPicPr>
        <p:blipFill>
          <a:blip r:embed="rId4"/>
          <a:stretch>
            <a:fillRect/>
          </a:stretch>
        </p:blipFill>
        <p:spPr>
          <a:xfrm>
            <a:off x="627398" y="4908262"/>
            <a:ext cx="1668648" cy="1849907"/>
          </a:xfrm>
          <a:prstGeom prst="rect">
            <a:avLst/>
          </a:prstGeom>
        </p:spPr>
      </p:pic>
      <p:pic>
        <p:nvPicPr>
          <p:cNvPr id="13" name="Picture 12" descr="Diagram, engineering drawing&#10;&#10;Description automatically generated">
            <a:extLst>
              <a:ext uri="{FF2B5EF4-FFF2-40B4-BE49-F238E27FC236}">
                <a16:creationId xmlns:a16="http://schemas.microsoft.com/office/drawing/2014/main" id="{067993F3-1E22-94CA-D69F-04DD26A2A35A}"/>
              </a:ext>
            </a:extLst>
          </p:cNvPr>
          <p:cNvPicPr>
            <a:picLocks noChangeAspect="1"/>
          </p:cNvPicPr>
          <p:nvPr/>
        </p:nvPicPr>
        <p:blipFill>
          <a:blip r:embed="rId5"/>
          <a:stretch>
            <a:fillRect/>
          </a:stretch>
        </p:blipFill>
        <p:spPr>
          <a:xfrm>
            <a:off x="2917998" y="4971566"/>
            <a:ext cx="5893497" cy="1786604"/>
          </a:xfrm>
          <a:prstGeom prst="rect">
            <a:avLst/>
          </a:prstGeom>
        </p:spPr>
      </p:pic>
    </p:spTree>
    <p:extLst>
      <p:ext uri="{BB962C8B-B14F-4D97-AF65-F5344CB8AC3E}">
        <p14:creationId xmlns:p14="http://schemas.microsoft.com/office/powerpoint/2010/main" val="993830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1104900" y="275208"/>
            <a:ext cx="8169102" cy="1655192"/>
          </a:xfrm>
        </p:spPr>
        <p:txBody>
          <a:bodyPr>
            <a:normAutofit/>
          </a:bodyPr>
          <a:lstStyle/>
          <a:p>
            <a:r>
              <a:rPr lang="sv-SE" sz="3300" dirty="0"/>
              <a:t>B2 – SS anslutning vant mm till sjö</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719091" y="1358284"/>
            <a:ext cx="8554912" cy="1489692"/>
          </a:xfrm>
        </p:spPr>
        <p:txBody>
          <a:bodyPr>
            <a:normAutofit/>
          </a:bodyPr>
          <a:lstStyle/>
          <a:p>
            <a:r>
              <a:rPr lang="sv-SE" dirty="0"/>
              <a:t>Fördigköpta (Säljes om 4st a’ i 3 m längd)</a:t>
            </a:r>
            <a:endParaRPr lang="sv-SE" b="1" dirty="0"/>
          </a:p>
          <a:p>
            <a:r>
              <a:rPr lang="sv-SE" dirty="0"/>
              <a:t>Alt gör egna med klämmor och skrot fall wire av tex 6 mm</a:t>
            </a:r>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connector&#10;&#10;Description automatically generated">
            <a:extLst>
              <a:ext uri="{FF2B5EF4-FFF2-40B4-BE49-F238E27FC236}">
                <a16:creationId xmlns:a16="http://schemas.microsoft.com/office/drawing/2014/main" id="{22B920F5-7B22-2B32-52BB-9EF16CBDE07E}"/>
              </a:ext>
            </a:extLst>
          </p:cNvPr>
          <p:cNvPicPr>
            <a:picLocks noChangeAspect="1"/>
          </p:cNvPicPr>
          <p:nvPr/>
        </p:nvPicPr>
        <p:blipFill>
          <a:blip r:embed="rId2"/>
          <a:stretch>
            <a:fillRect/>
          </a:stretch>
        </p:blipFill>
        <p:spPr>
          <a:xfrm>
            <a:off x="1071383" y="2438400"/>
            <a:ext cx="7426660" cy="4144391"/>
          </a:xfrm>
          <a:prstGeom prst="rect">
            <a:avLst/>
          </a:prstGeom>
        </p:spPr>
      </p:pic>
    </p:spTree>
    <p:extLst>
      <p:ext uri="{BB962C8B-B14F-4D97-AF65-F5344CB8AC3E}">
        <p14:creationId xmlns:p14="http://schemas.microsoft.com/office/powerpoint/2010/main" val="128705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1104900" y="275208"/>
            <a:ext cx="8169102" cy="1655192"/>
          </a:xfrm>
        </p:spPr>
        <p:txBody>
          <a:bodyPr>
            <a:normAutofit/>
          </a:bodyPr>
          <a:lstStyle/>
          <a:p>
            <a:r>
              <a:rPr lang="sv-SE" sz="3300" dirty="0"/>
              <a:t>B2 – Mobilt Anslutet</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09601" y="1362076"/>
            <a:ext cx="8664402" cy="395704"/>
          </a:xfrm>
        </p:spPr>
        <p:txBody>
          <a:bodyPr>
            <a:normAutofit/>
          </a:bodyPr>
          <a:lstStyle/>
          <a:p>
            <a:pPr marL="0" indent="0">
              <a:buNone/>
            </a:pPr>
            <a:r>
              <a:rPr lang="sv-SE" dirty="0"/>
              <a:t>4 mobila förbindelser mantåg/pulpit till relingslist ej visat</a:t>
            </a:r>
          </a:p>
          <a:p>
            <a:pPr marL="0" indent="0">
              <a:buNone/>
            </a:pPr>
            <a:endParaRPr lang="sv-SE" dirty="0"/>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text, sailing vessel, day&#10;&#10;Description automatically generated">
            <a:extLst>
              <a:ext uri="{FF2B5EF4-FFF2-40B4-BE49-F238E27FC236}">
                <a16:creationId xmlns:a16="http://schemas.microsoft.com/office/drawing/2014/main" id="{8B1F6370-73F0-CCF7-8FE2-E52B4BAE4357}"/>
              </a:ext>
            </a:extLst>
          </p:cNvPr>
          <p:cNvPicPr>
            <a:picLocks noChangeAspect="1"/>
          </p:cNvPicPr>
          <p:nvPr/>
        </p:nvPicPr>
        <p:blipFill>
          <a:blip r:embed="rId2"/>
          <a:stretch>
            <a:fillRect/>
          </a:stretch>
        </p:blipFill>
        <p:spPr>
          <a:xfrm>
            <a:off x="609601" y="1757779"/>
            <a:ext cx="8591549" cy="4747795"/>
          </a:xfrm>
          <a:prstGeom prst="rect">
            <a:avLst/>
          </a:prstGeom>
        </p:spPr>
      </p:pic>
    </p:spTree>
    <p:extLst>
      <p:ext uri="{BB962C8B-B14F-4D97-AF65-F5344CB8AC3E}">
        <p14:creationId xmlns:p14="http://schemas.microsoft.com/office/powerpoint/2010/main" val="348016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p:txBody>
          <a:bodyPr>
            <a:normAutofit/>
          </a:bodyPr>
          <a:lstStyle/>
          <a:p>
            <a:r>
              <a:rPr lang="sv-SE" dirty="0"/>
              <a:t>C - Surge/peakloads in electric/electronik system/s</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77334" y="1930399"/>
            <a:ext cx="8596668" cy="4110963"/>
          </a:xfrm>
        </p:spPr>
        <p:txBody>
          <a:bodyPr>
            <a:normAutofit/>
          </a:bodyPr>
          <a:lstStyle/>
          <a:p>
            <a:pPr marL="0" indent="0">
              <a:buNone/>
            </a:pPr>
            <a:r>
              <a:rPr lang="sv-SE" dirty="0"/>
              <a:t>Om blixt slår ned i båt eller nära båt – Minska konsekvenserna.</a:t>
            </a:r>
          </a:p>
          <a:p>
            <a:pPr marL="0" indent="0">
              <a:buNone/>
            </a:pPr>
            <a:r>
              <a:rPr lang="sv-SE" dirty="0"/>
              <a:t> Ju större mer komplicerad båt – dest mer omfadttand skydd behövs i form av filter mm. Omfattande genomgåmg/analys med relevanta kompletteringar/skydd av elsystem och elektronik utrustning krävs för att erhålla sådant skydd.</a:t>
            </a:r>
          </a:p>
          <a:p>
            <a:pPr marL="0" indent="0">
              <a:buNone/>
            </a:pPr>
            <a:r>
              <a:rPr lang="sv-SE" dirty="0"/>
              <a:t>Baserat på risk/konsekvens och kostnad valde vi att inte göra något på (ev dumdristigt). Till given risk valde att endast minimera ev personskador och båtens intrigitet och inte gå på in för att minimera skada på el/elektronik med fasta installationer. </a:t>
            </a:r>
          </a:p>
          <a:p>
            <a:pPr marL="0" indent="0">
              <a:buNone/>
            </a:pPr>
            <a:r>
              <a:rPr lang="sv-SE" dirty="0"/>
              <a:t>Det finns dock en del man kan göra för att minimera skador i samband med åskväder.</a:t>
            </a:r>
          </a:p>
          <a:p>
            <a:pPr marL="0" indent="0">
              <a:buNone/>
            </a:pPr>
            <a:r>
              <a:rPr lang="sv-SE" dirty="0"/>
              <a:t> </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181869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E0B8B-EB4A-4C00-8D2C-57FC105D63E6}"/>
              </a:ext>
            </a:extLst>
          </p:cNvPr>
          <p:cNvSpPr>
            <a:spLocks noGrp="1"/>
          </p:cNvSpPr>
          <p:nvPr>
            <p:ph type="title"/>
          </p:nvPr>
        </p:nvSpPr>
        <p:spPr/>
        <p:txBody>
          <a:bodyPr/>
          <a:lstStyle/>
          <a:p>
            <a:r>
              <a:rPr lang="sv-SE" dirty="0"/>
              <a:t>Risker - aspekter</a:t>
            </a:r>
          </a:p>
        </p:txBody>
      </p:sp>
      <p:sp>
        <p:nvSpPr>
          <p:cNvPr id="3" name="Platshållare för innehåll 2">
            <a:extLst>
              <a:ext uri="{FF2B5EF4-FFF2-40B4-BE49-F238E27FC236}">
                <a16:creationId xmlns:a16="http://schemas.microsoft.com/office/drawing/2014/main" id="{EF320728-69A9-49BF-85B1-0F0961242E26}"/>
              </a:ext>
            </a:extLst>
          </p:cNvPr>
          <p:cNvSpPr>
            <a:spLocks noGrp="1"/>
          </p:cNvSpPr>
          <p:nvPr>
            <p:ph idx="1"/>
          </p:nvPr>
        </p:nvSpPr>
        <p:spPr>
          <a:xfrm>
            <a:off x="677334" y="1384917"/>
            <a:ext cx="8596668" cy="4656446"/>
          </a:xfrm>
        </p:spPr>
        <p:txBody>
          <a:bodyPr>
            <a:normAutofit/>
          </a:bodyPr>
          <a:lstStyle/>
          <a:p>
            <a:pPr marL="0" indent="0">
              <a:buNone/>
            </a:pPr>
            <a:r>
              <a:rPr lang="sv-SE" dirty="0"/>
              <a:t>Störst frekvens/risk i varmare och tropiska områden över land eller kustnära med höga temperaturer/vattenavdunstning. Varierar med plats och årstid. </a:t>
            </a:r>
          </a:p>
          <a:p>
            <a:pPr marL="0" indent="0">
              <a:buNone/>
            </a:pPr>
            <a:r>
              <a:rPr lang="sv-SE" dirty="0"/>
              <a:t>För segling karibien ToR.</a:t>
            </a:r>
          </a:p>
          <a:p>
            <a:r>
              <a:rPr lang="sv-SE" dirty="0"/>
              <a:t>Skandinavien /Norge risk område mid/sensommar </a:t>
            </a:r>
          </a:p>
          <a:p>
            <a:r>
              <a:rPr lang="sv-SE" dirty="0"/>
              <a:t>Spanien och Portugal kuster riskområde</a:t>
            </a:r>
          </a:p>
          <a:p>
            <a:r>
              <a:rPr lang="sv-SE" dirty="0"/>
              <a:t>Florida inland/golf/sida högrisk område (Kan undvikas beroende på rutt)</a:t>
            </a:r>
          </a:p>
          <a:p>
            <a:r>
              <a:rPr lang="sv-SE" dirty="0"/>
              <a:t>Doldrooms risk område. (Kan undvikas om rutt via Brasilien undviks)</a:t>
            </a:r>
          </a:p>
          <a:p>
            <a:r>
              <a:rPr lang="sv-SE" dirty="0"/>
              <a:t>Finns sannolikhetskartor på nätet visande sannolikhet månad för månad.</a:t>
            </a:r>
          </a:p>
          <a:p>
            <a:pPr marL="0" indent="0">
              <a:buNone/>
            </a:pPr>
            <a:r>
              <a:rPr lang="sv-SE" dirty="0"/>
              <a:t>DVS, Undviker man tropikerna, doldrooms, Florida (speciellt sjöar) mm är riske-nivån inte överhängande, störst risk i hamn eller kustnära då konsekvenserna vid nedslag ev är något lägre?! </a:t>
            </a:r>
          </a:p>
        </p:txBody>
      </p:sp>
    </p:spTree>
    <p:extLst>
      <p:ext uri="{BB962C8B-B14F-4D97-AF65-F5344CB8AC3E}">
        <p14:creationId xmlns:p14="http://schemas.microsoft.com/office/powerpoint/2010/main" val="20880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p:txBody>
          <a:bodyPr>
            <a:normAutofit/>
          </a:bodyPr>
          <a:lstStyle/>
          <a:p>
            <a:r>
              <a:rPr lang="sv-SE" dirty="0"/>
              <a:t>C - Surge/peakloads in electric/electronik system/s forts.</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77334" y="1930399"/>
            <a:ext cx="8596668" cy="4110963"/>
          </a:xfrm>
        </p:spPr>
        <p:txBody>
          <a:bodyPr>
            <a:normAutofit/>
          </a:bodyPr>
          <a:lstStyle/>
          <a:p>
            <a:r>
              <a:rPr lang="sv-SE" dirty="0"/>
              <a:t>Stäng av maximal antal elektronik och elförbrukare</a:t>
            </a:r>
          </a:p>
          <a:p>
            <a:r>
              <a:rPr lang="sv-SE" dirty="0"/>
              <a:t>Stäng så många tillförsel/panel/säkrings brytare du kan</a:t>
            </a:r>
          </a:p>
          <a:p>
            <a:r>
              <a:rPr lang="sv-SE" dirty="0"/>
              <a:t>Stäng så många huvudströmbrytare du kan</a:t>
            </a:r>
          </a:p>
          <a:p>
            <a:r>
              <a:rPr lang="sv-SE" dirty="0"/>
              <a:t>(I hamn, ta bort landanslutning)</a:t>
            </a:r>
          </a:p>
          <a:p>
            <a:r>
              <a:rPr lang="sv-SE" dirty="0"/>
              <a:t>Koppla ur antenner till radio/vhf, AIS mm</a:t>
            </a:r>
          </a:p>
          <a:p>
            <a:r>
              <a:rPr lang="sv-SE" dirty="0"/>
              <a:t>Ev Lägg lös avstängd elektronik datorer, padder, telefoner mm i ugn. Mer osäker om detta har någon effekt men det skadar inte så varför inte?! </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257667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C591FC-BB57-4F71-BD43-C48B16556AD0}"/>
              </a:ext>
            </a:extLst>
          </p:cNvPr>
          <p:cNvSpPr>
            <a:spLocks noGrp="1"/>
          </p:cNvSpPr>
          <p:nvPr>
            <p:ph type="title"/>
          </p:nvPr>
        </p:nvSpPr>
        <p:spPr/>
        <p:txBody>
          <a:bodyPr/>
          <a:lstStyle/>
          <a:p>
            <a:r>
              <a:rPr lang="sv-SE" dirty="0"/>
              <a:t>Slutråd</a:t>
            </a:r>
          </a:p>
        </p:txBody>
      </p:sp>
      <p:sp>
        <p:nvSpPr>
          <p:cNvPr id="5" name="Platshållare för innehåll 4">
            <a:extLst>
              <a:ext uri="{FF2B5EF4-FFF2-40B4-BE49-F238E27FC236}">
                <a16:creationId xmlns:a16="http://schemas.microsoft.com/office/drawing/2014/main" id="{2ECA9630-718B-4694-A6E7-F81031660D99}"/>
              </a:ext>
            </a:extLst>
          </p:cNvPr>
          <p:cNvSpPr>
            <a:spLocks noGrp="1"/>
          </p:cNvSpPr>
          <p:nvPr>
            <p:ph idx="1"/>
          </p:nvPr>
        </p:nvSpPr>
        <p:spPr>
          <a:xfrm>
            <a:off x="677334" y="1476375"/>
            <a:ext cx="8596668" cy="4564987"/>
          </a:xfrm>
        </p:spPr>
        <p:txBody>
          <a:bodyPr>
            <a:normAutofit/>
          </a:bodyPr>
          <a:lstStyle/>
          <a:p>
            <a:r>
              <a:rPr lang="sv-SE" b="1" dirty="0"/>
              <a:t>Denna presentation rör ev åsknedslag – viktigare än detta är att minska segel i relation till förväntade vindbyar</a:t>
            </a:r>
            <a:r>
              <a:rPr lang="sv-SE" dirty="0"/>
              <a:t>! </a:t>
            </a:r>
          </a:p>
          <a:p>
            <a:r>
              <a:rPr lang="sv-SE" dirty="0"/>
              <a:t>Om mobilt åskskydd – aktivera detta väl före utbrott – inte under.</a:t>
            </a:r>
          </a:p>
          <a:p>
            <a:r>
              <a:rPr lang="sv-SE" dirty="0"/>
              <a:t>Håll inte i olika metalldelar med olika händer/fötter – Undvik om möjligt metallkontakt.</a:t>
            </a:r>
          </a:p>
          <a:p>
            <a:r>
              <a:rPr lang="sv-SE" dirty="0"/>
              <a:t>Gärna gummistövlar och gummihanskar</a:t>
            </a:r>
          </a:p>
          <a:p>
            <a:r>
              <a:rPr lang="sv-SE" dirty="0"/>
              <a:t>Koppla ur antennkablar till elektroniska apparater</a:t>
            </a:r>
          </a:p>
          <a:p>
            <a:r>
              <a:rPr lang="sv-SE" dirty="0"/>
              <a:t>Sätt maximalt antal brytare i isolation off läge</a:t>
            </a:r>
          </a:p>
          <a:p>
            <a:r>
              <a:rPr lang="sv-SE" dirty="0"/>
              <a:t>I marina – Koppla ur landström (även om man har isolationstransformator)</a:t>
            </a:r>
          </a:p>
          <a:p>
            <a:r>
              <a:rPr lang="sv-SE" dirty="0"/>
              <a:t>Vistas gärna i ruff, dock ej nära mast (eller större metallföremål)</a:t>
            </a:r>
          </a:p>
          <a:p>
            <a:r>
              <a:rPr lang="sv-SE" dirty="0"/>
              <a:t>(Lägg elektronisk utrustning (paddor, mobiler mm ) avstängda i ugn?!) Osäker på denna men tror ej det skadar</a:t>
            </a:r>
          </a:p>
          <a:p>
            <a:endParaRPr lang="sv-SE" dirty="0"/>
          </a:p>
        </p:txBody>
      </p:sp>
    </p:spTree>
    <p:extLst>
      <p:ext uri="{BB962C8B-B14F-4D97-AF65-F5344CB8AC3E}">
        <p14:creationId xmlns:p14="http://schemas.microsoft.com/office/powerpoint/2010/main" val="5680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C591FC-BB57-4F71-BD43-C48B16556AD0}"/>
              </a:ext>
            </a:extLst>
          </p:cNvPr>
          <p:cNvSpPr>
            <a:spLocks noGrp="1"/>
          </p:cNvSpPr>
          <p:nvPr>
            <p:ph type="title"/>
          </p:nvPr>
        </p:nvSpPr>
        <p:spPr/>
        <p:txBody>
          <a:bodyPr/>
          <a:lstStyle/>
          <a:p>
            <a:r>
              <a:rPr lang="sv-SE" dirty="0"/>
              <a:t>Referenser – vidare info/studier</a:t>
            </a:r>
          </a:p>
        </p:txBody>
      </p:sp>
      <p:sp>
        <p:nvSpPr>
          <p:cNvPr id="5" name="Platshållare för innehåll 4">
            <a:extLst>
              <a:ext uri="{FF2B5EF4-FFF2-40B4-BE49-F238E27FC236}">
                <a16:creationId xmlns:a16="http://schemas.microsoft.com/office/drawing/2014/main" id="{2ECA9630-718B-4694-A6E7-F81031660D99}"/>
              </a:ext>
            </a:extLst>
          </p:cNvPr>
          <p:cNvSpPr>
            <a:spLocks noGrp="1"/>
          </p:cNvSpPr>
          <p:nvPr>
            <p:ph idx="1"/>
          </p:nvPr>
        </p:nvSpPr>
        <p:spPr/>
        <p:txBody>
          <a:bodyPr>
            <a:normAutofit/>
          </a:bodyPr>
          <a:lstStyle/>
          <a:p>
            <a:r>
              <a:rPr lang="sv-SE" dirty="0"/>
              <a:t>Lightning and surge protection for yachts (www.dehn-international.com)</a:t>
            </a:r>
          </a:p>
          <a:p>
            <a:r>
              <a:rPr lang="sv-SE" dirty="0"/>
              <a:t>Åskskydd för segelbåtar  (www.hvi.uu.se)</a:t>
            </a:r>
          </a:p>
          <a:p>
            <a:r>
              <a:rPr lang="sv-SE" dirty="0"/>
              <a:t>MTO – Lightning protection for boats, sailboats and yachts</a:t>
            </a:r>
          </a:p>
          <a:p>
            <a:r>
              <a:rPr lang="sv-SE" dirty="0"/>
              <a:t>Lightning Protection; The truth about dissipators (Practical-Sailor)</a:t>
            </a:r>
          </a:p>
          <a:p>
            <a:pPr marL="0" indent="0">
              <a:buNone/>
            </a:pPr>
            <a:endParaRPr lang="sv-SE" dirty="0"/>
          </a:p>
          <a:p>
            <a:pPr marL="0" indent="0">
              <a:buNone/>
            </a:pPr>
            <a:r>
              <a:rPr lang="sv-SE" dirty="0"/>
              <a:t>+Otal andra källor om man surfar på nätet</a:t>
            </a:r>
          </a:p>
          <a:p>
            <a:endParaRPr lang="sv-SE" dirty="0"/>
          </a:p>
        </p:txBody>
      </p:sp>
    </p:spTree>
    <p:extLst>
      <p:ext uri="{BB962C8B-B14F-4D97-AF65-F5344CB8AC3E}">
        <p14:creationId xmlns:p14="http://schemas.microsoft.com/office/powerpoint/2010/main" val="116025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E0B8B-EB4A-4C00-8D2C-57FC105D63E6}"/>
              </a:ext>
            </a:extLst>
          </p:cNvPr>
          <p:cNvSpPr>
            <a:spLocks noGrp="1"/>
          </p:cNvSpPr>
          <p:nvPr>
            <p:ph type="title"/>
          </p:nvPr>
        </p:nvSpPr>
        <p:spPr/>
        <p:txBody>
          <a:bodyPr/>
          <a:lstStyle/>
          <a:p>
            <a:r>
              <a:rPr lang="sv-SE" dirty="0"/>
              <a:t>Risker – aspekter forts</a:t>
            </a:r>
          </a:p>
        </p:txBody>
      </p:sp>
      <p:sp>
        <p:nvSpPr>
          <p:cNvPr id="3" name="Platshållare för innehåll 2">
            <a:extLst>
              <a:ext uri="{FF2B5EF4-FFF2-40B4-BE49-F238E27FC236}">
                <a16:creationId xmlns:a16="http://schemas.microsoft.com/office/drawing/2014/main" id="{EF320728-69A9-49BF-85B1-0F0961242E26}"/>
              </a:ext>
            </a:extLst>
          </p:cNvPr>
          <p:cNvSpPr>
            <a:spLocks noGrp="1"/>
          </p:cNvSpPr>
          <p:nvPr>
            <p:ph idx="1"/>
          </p:nvPr>
        </p:nvSpPr>
        <p:spPr>
          <a:xfrm>
            <a:off x="677334" y="1384917"/>
            <a:ext cx="8596668" cy="4656446"/>
          </a:xfrm>
        </p:spPr>
        <p:txBody>
          <a:bodyPr>
            <a:normAutofit lnSpcReduction="10000"/>
          </a:bodyPr>
          <a:lstStyle/>
          <a:p>
            <a:pPr marL="0" indent="0">
              <a:buNone/>
            </a:pPr>
            <a:r>
              <a:rPr lang="sv-SE" dirty="0"/>
              <a:t>Konsekvens för skador ökar i sötvatten. Ju saltare (bättre ledning) – desto större sannolikhet att laddning kan ta sig till köl (jordning) eller följa åskledare mm. I sötvatten verkar laddning  söka sig till ytvatten med större risk för ”genomslag” genom skrov om blixten först tar sig in i båt. </a:t>
            </a:r>
          </a:p>
          <a:p>
            <a:pPr marL="0" indent="0">
              <a:buNone/>
            </a:pPr>
            <a:r>
              <a:rPr lang="sv-SE" dirty="0"/>
              <a:t>Trots relativt låg risk för nedslag  vid åska är det emellertid mkt otrevlig upplevelse de gånger man blir utsatt för åskoväder och det är sannolikt att man på en ToR Karibien tur hamnar i otrevlikt åskväder. Antingen till sjöss eller i hamn. </a:t>
            </a:r>
          </a:p>
          <a:p>
            <a:pPr marL="0" indent="0">
              <a:buNone/>
            </a:pPr>
            <a:r>
              <a:rPr lang="sv-SE" dirty="0"/>
              <a:t>Basert på tidigare slide är sannolikhet/risk för mkt/frekvent åska låg/medium för ToR Karibien.</a:t>
            </a:r>
          </a:p>
          <a:p>
            <a:pPr marL="0" indent="0">
              <a:buNone/>
            </a:pPr>
            <a:r>
              <a:rPr lang="sv-SE" dirty="0"/>
              <a:t>Undertecknad har därför valt att göra vissa ”rimliga” förberedelser för att minimera skador/konsekvener av ett ev nedslag. Förhoppningsvis ger det något mindre oro under åska och om oturen skulle vara framme samt minska ev skador jämfört med att inte gjort något. Mycket komplex och komplicerad fråga som inte verkar ha absoluta svar. Denna presentation som inspel rörande frågan och hur vi löst det för vår segling/bedömda risk.</a:t>
            </a:r>
          </a:p>
        </p:txBody>
      </p:sp>
    </p:spTree>
    <p:extLst>
      <p:ext uri="{BB962C8B-B14F-4D97-AF65-F5344CB8AC3E}">
        <p14:creationId xmlns:p14="http://schemas.microsoft.com/office/powerpoint/2010/main" val="38583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E0B8B-EB4A-4C00-8D2C-57FC105D63E6}"/>
              </a:ext>
            </a:extLst>
          </p:cNvPr>
          <p:cNvSpPr>
            <a:spLocks noGrp="1"/>
          </p:cNvSpPr>
          <p:nvPr>
            <p:ph type="title"/>
          </p:nvPr>
        </p:nvSpPr>
        <p:spPr/>
        <p:txBody>
          <a:bodyPr/>
          <a:lstStyle/>
          <a:p>
            <a:r>
              <a:rPr lang="sv-SE" dirty="0"/>
              <a:t>Någon allmänfakta</a:t>
            </a:r>
          </a:p>
        </p:txBody>
      </p:sp>
      <p:sp>
        <p:nvSpPr>
          <p:cNvPr id="3" name="Platshållare för innehåll 2">
            <a:extLst>
              <a:ext uri="{FF2B5EF4-FFF2-40B4-BE49-F238E27FC236}">
                <a16:creationId xmlns:a16="http://schemas.microsoft.com/office/drawing/2014/main" id="{EF320728-69A9-49BF-85B1-0F0961242E26}"/>
              </a:ext>
            </a:extLst>
          </p:cNvPr>
          <p:cNvSpPr>
            <a:spLocks noGrp="1"/>
          </p:cNvSpPr>
          <p:nvPr>
            <p:ph idx="1"/>
          </p:nvPr>
        </p:nvSpPr>
        <p:spPr>
          <a:xfrm>
            <a:off x="677334" y="1180730"/>
            <a:ext cx="8596668" cy="5504155"/>
          </a:xfrm>
        </p:spPr>
        <p:txBody>
          <a:bodyPr>
            <a:normAutofit fontScale="92500" lnSpcReduction="20000"/>
          </a:bodyPr>
          <a:lstStyle/>
          <a:p>
            <a:pPr marL="0" indent="0">
              <a:buNone/>
            </a:pPr>
            <a:r>
              <a:rPr lang="sv-SE" dirty="0"/>
              <a:t>Ledningsförmåga/elektrisk konduktivitet skiljer sig mellan material, tex ungefär</a:t>
            </a:r>
          </a:p>
          <a:p>
            <a:r>
              <a:rPr lang="sv-SE" dirty="0"/>
              <a:t>Koppar (Ref 100% =index)</a:t>
            </a:r>
          </a:p>
          <a:p>
            <a:r>
              <a:rPr lang="sv-SE" dirty="0"/>
              <a:t>Aluminium (60%)</a:t>
            </a:r>
          </a:p>
          <a:p>
            <a:r>
              <a:rPr lang="sv-SE" dirty="0"/>
              <a:t>Rostfritt (4%)</a:t>
            </a:r>
          </a:p>
          <a:p>
            <a:r>
              <a:rPr lang="sv-SE" dirty="0"/>
              <a:t>Stål (15%)</a:t>
            </a:r>
          </a:p>
          <a:p>
            <a:r>
              <a:rPr lang="sv-SE" dirty="0"/>
              <a:t>Bly (7%)</a:t>
            </a:r>
          </a:p>
          <a:p>
            <a:pPr marL="0" indent="0">
              <a:buNone/>
            </a:pPr>
            <a:r>
              <a:rPr lang="sv-SE" dirty="0"/>
              <a:t>Koppars ledningsförmåga är nog ingen överraskning men skillnad mellan rostfritt stål och Al är noterbart stor till Als förmån. Ström går teoretiskt mkt lättare i mast än stående rigg! (Både pga av material och att större ytor/area ger lägre ström /area.) Mer om den insikten och val senare.</a:t>
            </a:r>
          </a:p>
          <a:p>
            <a:pPr marL="0" indent="0">
              <a:buNone/>
            </a:pPr>
            <a:r>
              <a:rPr lang="sv-SE" dirty="0"/>
              <a:t>Att leda ström runt något man vill skydda – ”Faradays bur” är bra att eftersräva. En bil anses säker plats då vid ev nedslag - strömmen går runt följande bilens plåt. Att göra en båt så likt en Faradays bur som möjligt är ju då en konsekvens. Detta är dock komplicerat på en plastbåt </a:t>
            </a:r>
          </a:p>
          <a:p>
            <a:pPr marL="0" indent="0">
              <a:buNone/>
            </a:pPr>
            <a:r>
              <a:rPr lang="sv-SE" dirty="0"/>
              <a:t>Data stöm i blixt</a:t>
            </a:r>
          </a:p>
          <a:p>
            <a:pPr marL="0" indent="0">
              <a:buNone/>
            </a:pPr>
            <a:r>
              <a:rPr lang="sv-SE" dirty="0">
                <a:solidFill>
                  <a:srgbClr val="FF0000"/>
                </a:solidFill>
              </a:rPr>
              <a:t>90 % av urladdningar har en pikström mellan 3 kA och 140 kA</a:t>
            </a:r>
          </a:p>
          <a:p>
            <a:pPr marL="0" indent="0">
              <a:buNone/>
            </a:pPr>
            <a:r>
              <a:rPr lang="sv-SE" dirty="0">
                <a:solidFill>
                  <a:srgbClr val="FF0000"/>
                </a:solidFill>
              </a:rPr>
              <a:t>50% mer än 18 kA</a:t>
            </a:r>
          </a:p>
          <a:p>
            <a:pPr marL="0" indent="0">
              <a:buNone/>
            </a:pPr>
            <a:r>
              <a:rPr lang="sv-SE" dirty="0">
                <a:solidFill>
                  <a:srgbClr val="FF0000"/>
                </a:solidFill>
              </a:rPr>
              <a:t>10% mer än 65 kA</a:t>
            </a:r>
          </a:p>
          <a:p>
            <a:pPr marL="0" indent="0">
              <a:buNone/>
            </a:pPr>
            <a:endParaRPr lang="sv-SE" dirty="0"/>
          </a:p>
        </p:txBody>
      </p:sp>
    </p:spTree>
    <p:extLst>
      <p:ext uri="{BB962C8B-B14F-4D97-AF65-F5344CB8AC3E}">
        <p14:creationId xmlns:p14="http://schemas.microsoft.com/office/powerpoint/2010/main" val="22799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E0B8B-EB4A-4C00-8D2C-57FC105D63E6}"/>
              </a:ext>
            </a:extLst>
          </p:cNvPr>
          <p:cNvSpPr>
            <a:spLocks noGrp="1"/>
          </p:cNvSpPr>
          <p:nvPr>
            <p:ph type="title"/>
          </p:nvPr>
        </p:nvSpPr>
        <p:spPr/>
        <p:txBody>
          <a:bodyPr/>
          <a:lstStyle/>
          <a:p>
            <a:r>
              <a:rPr lang="sv-SE" dirty="0"/>
              <a:t>Huvudteman - aspekter</a:t>
            </a:r>
          </a:p>
        </p:txBody>
      </p:sp>
      <p:sp>
        <p:nvSpPr>
          <p:cNvPr id="3" name="Platshållare för innehåll 2">
            <a:extLst>
              <a:ext uri="{FF2B5EF4-FFF2-40B4-BE49-F238E27FC236}">
                <a16:creationId xmlns:a16="http://schemas.microsoft.com/office/drawing/2014/main" id="{EF320728-69A9-49BF-85B1-0F0961242E26}"/>
              </a:ext>
            </a:extLst>
          </p:cNvPr>
          <p:cNvSpPr>
            <a:spLocks noGrp="1"/>
          </p:cNvSpPr>
          <p:nvPr>
            <p:ph idx="1"/>
          </p:nvPr>
        </p:nvSpPr>
        <p:spPr/>
        <p:txBody>
          <a:bodyPr/>
          <a:lstStyle/>
          <a:p>
            <a:pPr marL="0" indent="0">
              <a:buNone/>
            </a:pPr>
            <a:r>
              <a:rPr lang="sv-SE" dirty="0"/>
              <a:t>Har delat in problematik i nedan delar, tittar på dem separat som följer</a:t>
            </a:r>
          </a:p>
          <a:p>
            <a:pPr>
              <a:buFont typeface="+mj-lt"/>
              <a:buAutoNum type="alphaUcPeriod"/>
            </a:pPr>
            <a:r>
              <a:rPr lang="sv-SE" dirty="0"/>
              <a:t>Minska risk/hindra nedslag – Ev mha ”dissipators”</a:t>
            </a:r>
          </a:p>
          <a:p>
            <a:pPr>
              <a:buFont typeface="+mj-lt"/>
              <a:buAutoNum type="alphaUcPeriod"/>
            </a:pPr>
            <a:r>
              <a:rPr lang="sv-SE" dirty="0"/>
              <a:t>Minska konsekvenser (hög Amp) av nedslag</a:t>
            </a:r>
          </a:p>
          <a:p>
            <a:pPr>
              <a:buFont typeface="+mj-lt"/>
              <a:buAutoNum type="alphaUcPeriod"/>
            </a:pPr>
            <a:r>
              <a:rPr lang="sv-SE" dirty="0"/>
              <a:t>Minska sekundära skador av elektrisk/elektronisk unrustning</a:t>
            </a:r>
          </a:p>
          <a:p>
            <a:endParaRPr lang="sv-SE" dirty="0"/>
          </a:p>
          <a:p>
            <a:pPr marL="0" indent="0">
              <a:buNone/>
            </a:pPr>
            <a:r>
              <a:rPr lang="sv-SE" dirty="0"/>
              <a:t>De två första kan kombineras i utförande. För enkelhetens skull har jag inte analyserat detta vidare då jag valt att enbart gå på B, att ”minska konsekvens” då första A kräver låg-resistans förbindelse medllan masttopp och vatten/jordplan</a:t>
            </a:r>
          </a:p>
        </p:txBody>
      </p:sp>
    </p:spTree>
    <p:extLst>
      <p:ext uri="{BB962C8B-B14F-4D97-AF65-F5344CB8AC3E}">
        <p14:creationId xmlns:p14="http://schemas.microsoft.com/office/powerpoint/2010/main" val="289919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p:txBody>
          <a:bodyPr/>
          <a:lstStyle/>
          <a:p>
            <a:r>
              <a:rPr lang="sv-SE" dirty="0"/>
              <a:t>A - Dissipators</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77333" y="1216241"/>
            <a:ext cx="9034837" cy="2136559"/>
          </a:xfrm>
        </p:spPr>
        <p:txBody>
          <a:bodyPr>
            <a:normAutofit fontScale="92500" lnSpcReduction="20000"/>
          </a:bodyPr>
          <a:lstStyle/>
          <a:p>
            <a:pPr marL="0" indent="0">
              <a:buNone/>
            </a:pPr>
            <a:r>
              <a:rPr lang="sv-SE" dirty="0"/>
              <a:t>Funktionen byggger på utjämning av omgivande potensialskillnad mellan havsyta och masttopp. Fungerar säkert i lab miljö. Om de avstyr ev nedslag verkar däremot inte helt vederlagt och olika åsikter florerar. Finns ”billiga” masttopp system (bild 1 – många skarpa kanter som avger neg ions från jordolan) och dyrare (bild 2+3) med samma teori. Bara HW mastopp enhet varierar mellan 4000 och 145000 SEK (de två system jag funnit pris på i marknaden). DDCE anbefalles av Pantaenius –ingen självrisk vid nedslag (Egen reflektion - vid blåst borde väl nya laddningar ersätta den el neutraliserade miljön runt masttopp?). ”Läckage” = St Elmos fire när synligt</a:t>
            </a:r>
          </a:p>
          <a:p>
            <a:pPr marL="0" indent="0">
              <a:buNone/>
            </a:pPr>
            <a:r>
              <a:rPr lang="sv-SE" dirty="0"/>
              <a:t> </a:t>
            </a:r>
          </a:p>
          <a:p>
            <a:pPr marL="0" indent="0">
              <a:buNone/>
            </a:pPr>
            <a:endParaRPr lang="sv-SE" dirty="0"/>
          </a:p>
          <a:p>
            <a:pPr marL="0" indent="0">
              <a:buNone/>
            </a:pPr>
            <a:endParaRPr lang="sv-SE" dirty="0"/>
          </a:p>
        </p:txBody>
      </p:sp>
      <p:pic>
        <p:nvPicPr>
          <p:cNvPr id="5" name="Picture 4" descr="A picture containing indoor, blue&#10;&#10;Description automatically generated">
            <a:extLst>
              <a:ext uri="{FF2B5EF4-FFF2-40B4-BE49-F238E27FC236}">
                <a16:creationId xmlns:a16="http://schemas.microsoft.com/office/drawing/2014/main" id="{9772DA65-A6A1-2EC9-5EBD-94A9F20184E8}"/>
              </a:ext>
            </a:extLst>
          </p:cNvPr>
          <p:cNvPicPr>
            <a:picLocks noChangeAspect="1"/>
          </p:cNvPicPr>
          <p:nvPr/>
        </p:nvPicPr>
        <p:blipFill>
          <a:blip r:embed="rId2"/>
          <a:stretch>
            <a:fillRect/>
          </a:stretch>
        </p:blipFill>
        <p:spPr>
          <a:xfrm>
            <a:off x="852256" y="3428999"/>
            <a:ext cx="2002821" cy="3429001"/>
          </a:xfrm>
          <a:prstGeom prst="rect">
            <a:avLst/>
          </a:prstGeom>
        </p:spPr>
      </p:pic>
      <p:pic>
        <p:nvPicPr>
          <p:cNvPr id="7" name="Picture 6" descr="A satellite in space&#10;&#10;Description automatically generated with low confidence">
            <a:extLst>
              <a:ext uri="{FF2B5EF4-FFF2-40B4-BE49-F238E27FC236}">
                <a16:creationId xmlns:a16="http://schemas.microsoft.com/office/drawing/2014/main" id="{13AB126A-0D60-F585-7AAA-7C07A71A4E89}"/>
              </a:ext>
            </a:extLst>
          </p:cNvPr>
          <p:cNvPicPr>
            <a:picLocks noChangeAspect="1"/>
          </p:cNvPicPr>
          <p:nvPr/>
        </p:nvPicPr>
        <p:blipFill>
          <a:blip r:embed="rId3"/>
          <a:stretch>
            <a:fillRect/>
          </a:stretch>
        </p:blipFill>
        <p:spPr>
          <a:xfrm>
            <a:off x="2927523" y="3428998"/>
            <a:ext cx="3979304" cy="3429002"/>
          </a:xfrm>
          <a:prstGeom prst="rect">
            <a:avLst/>
          </a:prstGeom>
        </p:spPr>
      </p:pic>
    </p:spTree>
    <p:extLst>
      <p:ext uri="{BB962C8B-B14F-4D97-AF65-F5344CB8AC3E}">
        <p14:creationId xmlns:p14="http://schemas.microsoft.com/office/powerpoint/2010/main" val="170495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677334" y="426128"/>
            <a:ext cx="8596668" cy="1504272"/>
          </a:xfrm>
        </p:spPr>
        <p:txBody>
          <a:bodyPr/>
          <a:lstStyle/>
          <a:p>
            <a:r>
              <a:rPr lang="sv-SE" dirty="0"/>
              <a:t>A - Dissipators forts</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77334" y="1100831"/>
            <a:ext cx="8596668" cy="5663953"/>
          </a:xfrm>
        </p:spPr>
        <p:txBody>
          <a:bodyPr>
            <a:normAutofit lnSpcReduction="10000"/>
          </a:bodyPr>
          <a:lstStyle/>
          <a:p>
            <a:pPr marL="0" indent="0">
              <a:buNone/>
            </a:pPr>
            <a:r>
              <a:rPr lang="sv-SE" dirty="0"/>
              <a:t>Systemet kräver låg resistans förbindelse mellan masttopp enhet och vatten/jordplan. </a:t>
            </a:r>
            <a:r>
              <a:rPr lang="sv-SE" dirty="0">
                <a:solidFill>
                  <a:prstClr val="black">
                    <a:lumMod val="75000"/>
                    <a:lumOff val="25000"/>
                  </a:prstClr>
                </a:solidFill>
              </a:rPr>
              <a:t>Dvs koppar kabel i mast (min 25mm2) mellan ”antenn”/ions avgivare” i masttopp och låg resistans koppar jord-plan i sjön på minst/helst 0.1 m2.</a:t>
            </a:r>
            <a:endParaRPr lang="sv-SE" dirty="0"/>
          </a:p>
          <a:p>
            <a:pPr marL="0" indent="0">
              <a:buNone/>
            </a:pPr>
            <a:r>
              <a:rPr lang="sv-SE" dirty="0"/>
              <a:t>Ex leverantör </a:t>
            </a:r>
          </a:p>
          <a:p>
            <a:pPr>
              <a:buFont typeface="+mj-lt"/>
              <a:buAutoNum type="arabicPeriod"/>
            </a:pPr>
            <a:r>
              <a:rPr lang="sv-SE" dirty="0"/>
              <a:t>DDCE (från Elna -bild)</a:t>
            </a:r>
          </a:p>
          <a:p>
            <a:pPr>
              <a:buFont typeface="+mj-lt"/>
              <a:buAutoNum type="arabicPeriod"/>
            </a:pPr>
            <a:r>
              <a:rPr lang="sv-SE" dirty="0"/>
              <a:t>EvoDis (från MTO)</a:t>
            </a:r>
          </a:p>
          <a:p>
            <a:pPr>
              <a:buFont typeface="+mj-lt"/>
              <a:buAutoNum type="arabicPeriod"/>
            </a:pPr>
            <a:r>
              <a:rPr lang="sv-SE" dirty="0"/>
              <a:t>Olika ”Kvast”-system (billigast)</a:t>
            </a:r>
          </a:p>
          <a:p>
            <a:pPr>
              <a:buFont typeface="+mj-lt"/>
              <a:buAutoNum type="arabicPeriod"/>
            </a:pPr>
            <a:endParaRPr lang="sv-SE" dirty="0"/>
          </a:p>
          <a:p>
            <a:pPr>
              <a:buFont typeface="+mj-lt"/>
              <a:buAutoNum type="arabicPeriod"/>
            </a:pPr>
            <a:endParaRPr lang="sv-SE" dirty="0"/>
          </a:p>
          <a:p>
            <a:pPr>
              <a:buFont typeface="+mj-lt"/>
              <a:buAutoNum type="arabicPeriod"/>
            </a:pPr>
            <a:endParaRPr lang="sv-SE" dirty="0"/>
          </a:p>
          <a:p>
            <a:pPr>
              <a:buFont typeface="+mj-lt"/>
              <a:buAutoNum type="arabicPeriod"/>
            </a:pPr>
            <a:endParaRPr lang="sv-SE" dirty="0"/>
          </a:p>
          <a:p>
            <a:pPr>
              <a:buFont typeface="+mj-lt"/>
              <a:buAutoNum type="arabicPeriod"/>
            </a:pPr>
            <a:endParaRPr lang="sv-SE" dirty="0"/>
          </a:p>
          <a:p>
            <a:pPr>
              <a:buFont typeface="+mj-lt"/>
              <a:buAutoNum type="arabicPeriod"/>
            </a:pPr>
            <a:endParaRPr lang="sv-SE" dirty="0"/>
          </a:p>
          <a:p>
            <a:pPr marL="0" indent="0">
              <a:buNone/>
            </a:pPr>
            <a:r>
              <a:rPr lang="sv-SE" dirty="0"/>
              <a:t>Vad jag förstår, mycket förenklat är teorin att man sätter samma el potensial i masttopp som omgivande vatten. Masten ”syns” då inte elektriskt!</a:t>
            </a:r>
          </a:p>
        </p:txBody>
      </p:sp>
      <p:pic>
        <p:nvPicPr>
          <p:cNvPr id="5" name="Picture 4" descr="Graphical user interface, diagram&#10;&#10;Description automatically generated">
            <a:extLst>
              <a:ext uri="{FF2B5EF4-FFF2-40B4-BE49-F238E27FC236}">
                <a16:creationId xmlns:a16="http://schemas.microsoft.com/office/drawing/2014/main" id="{A8805EEB-C57A-C12E-69AE-8AC3206BB248}"/>
              </a:ext>
            </a:extLst>
          </p:cNvPr>
          <p:cNvPicPr>
            <a:picLocks noChangeAspect="1"/>
          </p:cNvPicPr>
          <p:nvPr/>
        </p:nvPicPr>
        <p:blipFill>
          <a:blip r:embed="rId2"/>
          <a:stretch>
            <a:fillRect/>
          </a:stretch>
        </p:blipFill>
        <p:spPr>
          <a:xfrm>
            <a:off x="4432017" y="1930399"/>
            <a:ext cx="5643083" cy="3826769"/>
          </a:xfrm>
          <a:prstGeom prst="rect">
            <a:avLst/>
          </a:prstGeom>
        </p:spPr>
      </p:pic>
    </p:spTree>
    <p:extLst>
      <p:ext uri="{BB962C8B-B14F-4D97-AF65-F5344CB8AC3E}">
        <p14:creationId xmlns:p14="http://schemas.microsoft.com/office/powerpoint/2010/main" val="11482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1104900" y="609600"/>
            <a:ext cx="8169102" cy="1320800"/>
          </a:xfrm>
        </p:spPr>
        <p:txBody>
          <a:bodyPr>
            <a:normAutofit/>
          </a:bodyPr>
          <a:lstStyle/>
          <a:p>
            <a:r>
              <a:rPr lang="sv-SE" sz="3300" dirty="0"/>
              <a:t>B - Minska direkt hög Amp konsekvens</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09601" y="1362075"/>
            <a:ext cx="8664402" cy="5163012"/>
          </a:xfrm>
        </p:spPr>
        <p:txBody>
          <a:bodyPr>
            <a:normAutofit fontScale="92500" lnSpcReduction="20000"/>
          </a:bodyPr>
          <a:lstStyle/>
          <a:p>
            <a:pPr marL="0" indent="0">
              <a:buNone/>
            </a:pPr>
            <a:r>
              <a:rPr lang="sv-SE" dirty="0"/>
              <a:t>Om blixt slår ned – Minska konsekvenserna. Klassisk old school varianter av ”åskledare”. Funktionen byggger på att leda ström från mast till jord (vatten) utan att båt, system och besättning tar skada. Fullgott system för plast båt bör byggas in från start och kompetent analys göras runt båt och system. Detta är sällan gjort. De flesta som gör något gör liksom undertecknad. Dvs väljer en rimlig insats för att erhålla något skydd.</a:t>
            </a:r>
          </a:p>
          <a:p>
            <a:pPr marL="0" indent="0">
              <a:buNone/>
            </a:pPr>
            <a:endParaRPr lang="sv-SE" dirty="0"/>
          </a:p>
          <a:p>
            <a:pPr marL="0" indent="0">
              <a:buNone/>
            </a:pPr>
            <a:r>
              <a:rPr lang="sv-SE" dirty="0"/>
              <a:t>Undertecknads ide är att ha 2 st paralella system att leda strömmen.</a:t>
            </a:r>
          </a:p>
          <a:p>
            <a:pPr>
              <a:buFont typeface="+mj-lt"/>
              <a:buAutoNum type="arabicPeriod"/>
            </a:pPr>
            <a:r>
              <a:rPr lang="sv-SE" dirty="0"/>
              <a:t>Via mast till köl (+vant till köl) samt vid mast nära tankar till köl </a:t>
            </a:r>
          </a:p>
          <a:p>
            <a:pPr>
              <a:buFont typeface="+mj-lt"/>
              <a:buAutoNum type="arabicPeriod"/>
            </a:pPr>
            <a:r>
              <a:rPr lang="sv-SE" dirty="0"/>
              <a:t>Via mast till vatten utanför båt + vant, stag och reling till vatten.</a:t>
            </a:r>
          </a:p>
          <a:p>
            <a:pPr marL="0" indent="0">
              <a:buNone/>
            </a:pPr>
            <a:endParaRPr lang="sv-SE" dirty="0"/>
          </a:p>
          <a:p>
            <a:pPr marL="0" indent="0">
              <a:buNone/>
            </a:pPr>
            <a:r>
              <a:rPr lang="sv-SE" dirty="0"/>
              <a:t>Dessuton bör stora metallföremål jordas till kölbult oavsett – främst de i närhet av vant och stag. Vi har valt att jorda två SS tankar i närhet av genomgående mast med min 16mm2 Cu kabel till köl.  </a:t>
            </a:r>
          </a:p>
          <a:p>
            <a:pPr marL="0" indent="0">
              <a:buNone/>
            </a:pPr>
            <a:r>
              <a:rPr lang="sv-SE" dirty="0"/>
              <a:t> </a:t>
            </a:r>
          </a:p>
          <a:p>
            <a:pPr marL="0" indent="0">
              <a:buNone/>
            </a:pPr>
            <a:r>
              <a:rPr lang="sv-SE" dirty="0"/>
              <a:t>OBS all ledning utan skarpa böjar (max 45 deg med radie 20 cm)</a:t>
            </a:r>
          </a:p>
          <a:p>
            <a:pPr marL="0" indent="0">
              <a:buNone/>
            </a:pPr>
            <a:r>
              <a:rPr lang="sv-SE" dirty="0"/>
              <a:t>Uppbygt som följer:</a:t>
            </a:r>
          </a:p>
          <a:p>
            <a:pPr marL="0" indent="0">
              <a:buNone/>
            </a:pPr>
            <a:endParaRPr lang="sv-SE" dirty="0"/>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7774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4D22B9-5F18-4ED6-836F-D70FA97532D8}"/>
              </a:ext>
            </a:extLst>
          </p:cNvPr>
          <p:cNvSpPr>
            <a:spLocks noGrp="1"/>
          </p:cNvSpPr>
          <p:nvPr>
            <p:ph type="title"/>
          </p:nvPr>
        </p:nvSpPr>
        <p:spPr>
          <a:xfrm>
            <a:off x="1104900" y="609600"/>
            <a:ext cx="8169102" cy="1320800"/>
          </a:xfrm>
        </p:spPr>
        <p:txBody>
          <a:bodyPr>
            <a:normAutofit/>
          </a:bodyPr>
          <a:lstStyle/>
          <a:p>
            <a:r>
              <a:rPr lang="sv-SE" sz="3300" dirty="0"/>
              <a:t>B1 - Via mast till köl</a:t>
            </a:r>
          </a:p>
        </p:txBody>
      </p:sp>
      <p:sp>
        <p:nvSpPr>
          <p:cNvPr id="3" name="Platshållare för innehåll 2">
            <a:extLst>
              <a:ext uri="{FF2B5EF4-FFF2-40B4-BE49-F238E27FC236}">
                <a16:creationId xmlns:a16="http://schemas.microsoft.com/office/drawing/2014/main" id="{7DAD5ADF-5B98-42FB-B5D0-C42CC2A64F42}"/>
              </a:ext>
            </a:extLst>
          </p:cNvPr>
          <p:cNvSpPr>
            <a:spLocks noGrp="1"/>
          </p:cNvSpPr>
          <p:nvPr>
            <p:ph idx="1"/>
          </p:nvPr>
        </p:nvSpPr>
        <p:spPr>
          <a:xfrm>
            <a:off x="609601" y="1362075"/>
            <a:ext cx="8664402" cy="4679287"/>
          </a:xfrm>
        </p:spPr>
        <p:txBody>
          <a:bodyPr>
            <a:normAutofit/>
          </a:bodyPr>
          <a:lstStyle/>
          <a:p>
            <a:pPr marL="0" indent="0">
              <a:buNone/>
            </a:pPr>
            <a:endParaRPr lang="sv-SE" dirty="0"/>
          </a:p>
          <a:p>
            <a:r>
              <a:rPr lang="sv-SE" dirty="0"/>
              <a:t>Bestående av uppfångare – ledande ström till mast</a:t>
            </a:r>
          </a:p>
          <a:p>
            <a:r>
              <a:rPr lang="sv-SE" dirty="0"/>
              <a:t>Nyttjande av mastpipa i AL nedåt – preferens väg för laddnning</a:t>
            </a:r>
          </a:p>
          <a:p>
            <a:r>
              <a:rPr lang="sv-SE" dirty="0"/>
              <a:t>Avledande från mast till köl så rakt och vertikalt som möjligt med Cu 50mm2 kabel bultad till Al-pipa</a:t>
            </a:r>
          </a:p>
          <a:p>
            <a:r>
              <a:rPr lang="sv-SE" dirty="0"/>
              <a:t>Fördelning helst på två kölbultar</a:t>
            </a:r>
          </a:p>
          <a:p>
            <a:pPr marL="0" indent="0">
              <a:buNone/>
            </a:pPr>
            <a:endParaRPr lang="sv-SE" dirty="0"/>
          </a:p>
          <a:p>
            <a:pPr marL="0" indent="0">
              <a:buNone/>
            </a:pPr>
            <a:r>
              <a:rPr lang="sv-SE" dirty="0"/>
              <a:t>Extra skydd. Förbindelse av toppvant till kölbultar med Cu kabel – min 16 mm2  - gärna 35 mm2 eller mer. Detta om del av ström ändå väljer att gå i vant.</a:t>
            </a:r>
          </a:p>
          <a:p>
            <a:pPr marL="0" indent="0">
              <a:buNone/>
            </a:pPr>
            <a:endParaRPr lang="sv-SE" dirty="0"/>
          </a:p>
          <a:p>
            <a:pPr marL="0" indent="0">
              <a:buNone/>
            </a:pPr>
            <a:r>
              <a:rPr lang="sv-SE" dirty="0"/>
              <a:t>Svagheter: Ev dålig jordning i köl (rostfritt + bly) kan göra att strömmen tar annan väg (mitt alt 2). Bäst vore dock att leda ström med kabel till stor Cu platta i utsida botten.</a:t>
            </a:r>
          </a:p>
          <a:p>
            <a:pPr marL="0" indent="0">
              <a:buNone/>
            </a:pPr>
            <a:endParaRPr lang="sv-SE" dirty="0"/>
          </a:p>
        </p:txBody>
      </p:sp>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77101492"/>
      </p:ext>
    </p:extLst>
  </p:cSld>
  <p:clrMapOvr>
    <a:masterClrMapping/>
  </p:clrMapOvr>
</p:sld>
</file>

<file path=ppt/theme/theme1.xml><?xml version="1.0" encoding="utf-8"?>
<a:theme xmlns:a="http://schemas.openxmlformats.org/drawingml/2006/main" name="Fasett">
  <a:themeElements>
    <a:clrScheme name="Orangerö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966</TotalTime>
  <Words>2025</Words>
  <Application>Microsoft Office PowerPoint</Application>
  <PresentationFormat>Widescreen</PresentationFormat>
  <Paragraphs>146</Paragraphs>
  <Slides>22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Trebuchet MS</vt:lpstr>
      <vt:lpstr>Wingdings 3</vt:lpstr>
      <vt:lpstr>Fasett</vt:lpstr>
      <vt:lpstr>Custom Design</vt:lpstr>
      <vt:lpstr>Åska - Blixnedslag</vt:lpstr>
      <vt:lpstr>Risker - aspekter</vt:lpstr>
      <vt:lpstr>Risker – aspekter forts</vt:lpstr>
      <vt:lpstr>Någon allmänfakta</vt:lpstr>
      <vt:lpstr>Huvudteman - aspekter</vt:lpstr>
      <vt:lpstr>A - Dissipators</vt:lpstr>
      <vt:lpstr>A - Dissipators forts</vt:lpstr>
      <vt:lpstr>B - Minska direkt hög Amp konsekvens</vt:lpstr>
      <vt:lpstr>B1 - Via mast till köl</vt:lpstr>
      <vt:lpstr>B1/2 -Masttopp uppfångare</vt:lpstr>
      <vt:lpstr>B1/2 Masttopp uppfångare – ”Rolling Sphare”</vt:lpstr>
      <vt:lpstr>B1 Via mast till köl  </vt:lpstr>
      <vt:lpstr>B2 - Mast, vant, stag och reling (+mantåg) till sjö</vt:lpstr>
      <vt:lpstr>B2 Via mast/stag till sjö  </vt:lpstr>
      <vt:lpstr>B2 Via mast till sjö med Cu slingor  </vt:lpstr>
      <vt:lpstr>B2 – Cu anslutning delar mast till sjö</vt:lpstr>
      <vt:lpstr>B2 – SS anslutning vant mm till sjö</vt:lpstr>
      <vt:lpstr>B2 – Mobilt Anslutet</vt:lpstr>
      <vt:lpstr>C - Surge/peakloads in electric/electronik system/s</vt:lpstr>
      <vt:lpstr>C - Surge/peakloads in electric/electronik system/s forts.</vt:lpstr>
      <vt:lpstr>Slutråd</vt:lpstr>
      <vt:lpstr>Referenser – vidare info/studier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Livflotte</dc:title>
  <dc:creator>Claes Engelin</dc:creator>
  <cp:lastModifiedBy>michael koch</cp:lastModifiedBy>
  <cp:revision>26</cp:revision>
  <cp:lastPrinted>2022-12-12T14:27:34Z</cp:lastPrinted>
  <dcterms:created xsi:type="dcterms:W3CDTF">2019-02-24T10:06:24Z</dcterms:created>
  <dcterms:modified xsi:type="dcterms:W3CDTF">2022-12-12T14:30:01Z</dcterms:modified>
</cp:coreProperties>
</file>