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257" r:id="rId6"/>
    <p:sldId id="278" r:id="rId7"/>
    <p:sldId id="258" r:id="rId8"/>
    <p:sldId id="288" r:id="rId9"/>
    <p:sldId id="289" r:id="rId10"/>
    <p:sldId id="290" r:id="rId11"/>
    <p:sldId id="291" r:id="rId12"/>
    <p:sldId id="292" r:id="rId13"/>
    <p:sldId id="281" r:id="rId14"/>
    <p:sldId id="286" r:id="rId15"/>
    <p:sldId id="302" r:id="rId16"/>
    <p:sldId id="297" r:id="rId17"/>
    <p:sldId id="298" r:id="rId18"/>
    <p:sldId id="300" r:id="rId19"/>
    <p:sldId id="299" r:id="rId20"/>
    <p:sldId id="301" r:id="rId21"/>
    <p:sldId id="287" r:id="rId22"/>
    <p:sldId id="293" r:id="rId23"/>
    <p:sldId id="294" r:id="rId24"/>
    <p:sldId id="295" r:id="rId25"/>
    <p:sldId id="296" r:id="rId26"/>
    <p:sldId id="30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2" autoAdjust="0"/>
    <p:restoredTop sz="90655" autoAdjust="0"/>
  </p:normalViewPr>
  <p:slideViewPr>
    <p:cSldViewPr snapToGrid="0">
      <p:cViewPr varScale="1">
        <p:scale>
          <a:sx n="116" d="100"/>
          <a:sy n="116" d="100"/>
        </p:scale>
        <p:origin x="222" y="96"/>
      </p:cViewPr>
      <p:guideLst/>
    </p:cSldViewPr>
  </p:slideViewPr>
  <p:outlineViewPr>
    <p:cViewPr>
      <p:scale>
        <a:sx n="33" d="100"/>
        <a:sy n="33" d="100"/>
      </p:scale>
      <p:origin x="0" y="-28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03" y="29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28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326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09C9F-A069-689B-A607-CF788BDC1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68E8F2-F846-F4E9-5DF0-82EE06F5C5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57A9A7-7F86-BEC8-511A-F64492710C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27A34F-0664-1A2A-5412-336296A54B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15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8FE5B-29DD-2DD2-CEBB-3EA89E8CD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D5CF0A-10FD-7D2E-6E10-F4629602D1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82E59F-EF1E-FD86-ACCD-591B3F0525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D9A7E9-53BC-95EF-A543-B752DF261F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888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AA1F6-2CA1-BD84-44A9-29960147B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877631-87A2-ACEE-4031-44D2C3BA2C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28490E-AE8F-7616-B1FF-2500D01CCE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AC43AA-2A54-57C7-DB58-A9F49ABB38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859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3E24B-30F3-3746-9A47-30A47E7DA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787F0B-DEEE-0879-EE8A-B50FDE7852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5A9693-EBF8-0785-7AB3-7D26A18203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50B76-1B48-96C2-8179-F2F721BD38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754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CD043-D816-7FB8-9D09-15E4C29ED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FEC87D-D333-B69E-D6B4-6682A29864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C433A2-24E0-3036-621B-20D83885E9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4F10D2-D0AB-BD14-3A53-B750216C29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444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BFD2C-FCE4-1092-0E5F-2D68254E6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BEE57B-FF12-411C-F28E-2DF99DEB69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5ADAA2-3E39-4420-4975-276E0A43FC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71B7C5-5245-699A-CE72-2FACDBAB05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3796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C9858-F1AF-1C69-376C-0FD5AA21A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CB91F3-DD11-BDDE-CED4-9FCCAF2302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9F410A-CE5D-4633-3868-D14004C58F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B0F05-2248-B15B-96DD-9475B902A3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0038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991D4-FD05-B67D-C369-7C53A1098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A88F0C-41D5-0CD3-6AEF-184F785B4F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2DCBFE-273F-6A11-07F6-A49E133C69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ED50C7-73C6-BF5F-E9D3-282FDFFD69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1450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9EAD0-E433-8EB9-0F0E-37D696EDB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762698-16CE-CE1A-FF9D-EB3FDC4CBE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2CFC89-AF4C-B3F9-22D4-E23927699D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5D59A7-0979-6875-C33B-02ACF607AA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549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438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615BD-58D3-977F-B237-4BE60A164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F2ADF0-C63B-3EA3-56EF-A21FCC105D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2FC3EE-061D-CB90-8E7F-54F0D0BED4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A41E9-3A72-B2FD-AA9D-AB86EB183E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4500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1B73A-8A97-AB1A-2685-6B2F792C8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D3A4B7-6DEE-AEF0-EBE7-1FC7670CEB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BACB4D-27B3-6403-D6DD-B929C25082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D870F-1173-1C44-CD86-EA398B4A78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5586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8508F-A723-C323-29B9-7C48C946A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95746D-4D66-3BB3-96D6-FF69799DE3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DE4AB8-BB05-DCF7-5760-CAD76AB70D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1B7FC-AD48-8DE2-29E1-44ED75E254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3629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FEE6F-1E9E-7427-CF80-8CAF51396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90256C-DE92-5ED2-7B0F-EE7754EEA3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347374-858E-C667-227D-CE1829FB60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94196-693B-354F-5375-9B7E20C1CA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726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522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954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A40CC-6986-30C4-76BF-6722BC0C2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C7E47B-64C6-3375-749C-46D0373706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116B10-E8F1-A21D-5EEA-76F4E9426D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6C9BC0-6279-7536-1029-F8A2B3AD6F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12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78852-246D-3E84-EA60-375955DD1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26B6FC-F660-7A9B-E8F3-B3D245748E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423C79-C65F-BB97-62D4-DEA6A4EDB8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BC5D00-B9FA-7122-2886-C67C56C591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99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18DDF-356E-547C-9E2B-D0F8D1EAF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9E2355-47EA-3CCB-8CE3-AAA62B5767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31FB1D-2A5F-226C-B92B-B826D6B001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42870-924C-9767-1CB7-A73EB27A38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472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D8641-3EED-8275-EA28-ABD619B91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7D1858-DD80-CF88-2CC9-D9E97ECA94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5BA9AB-7951-78C5-0D62-9D03793841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15B36-8788-FC57-018A-1E8E753371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464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5DB41-3687-5226-6576-4F7F92994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7C9179-B34A-E21B-900E-8E86CE37AB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0356F4-9E5E-9DB4-9B34-FF9DD0BF5B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9131CD-46E6-5081-E229-503FF372D3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481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1918" y="3329790"/>
            <a:ext cx="4941771" cy="3200400"/>
          </a:xfrm>
        </p:spPr>
        <p:txBody>
          <a:bodyPr anchor="ctr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95350"/>
            <a:ext cx="3247662" cy="1917700"/>
          </a:xfrm>
        </p:spPr>
        <p:txBody>
          <a:bodyPr>
            <a:normAutofit/>
          </a:bodyPr>
          <a:lstStyle>
            <a:lvl1pPr algn="l">
              <a:defRPr lang="en-US" sz="24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14C3057-3BCC-F9A2-98D8-17DDB36F182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8200" y="2813049"/>
            <a:ext cx="3247662" cy="323849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216396" y="895927"/>
            <a:ext cx="7137404" cy="511588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F91997C-538B-C8B9-14D7-31A1932F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15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F777EF4-982E-9337-7E82-31DC723C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4303BA-AFB6-0E22-486F-785994E3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327564" cy="1505528"/>
            <a:chOff x="0" y="0"/>
            <a:chExt cx="2238376" cy="31051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6E3A08-02EB-7B54-5089-E7A7F19FD72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14F9BE5-00B2-ADDF-771C-AB098B36C82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808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192"/>
            <a:ext cx="5655197" cy="199786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705177"/>
            <a:ext cx="5733772" cy="448990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199" y="3154166"/>
            <a:ext cx="5733773" cy="3032733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887108" y="2705177"/>
            <a:ext cx="3943627" cy="448989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20DFF5-B64A-9744-4500-1D7BBA19B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87107" y="3164867"/>
            <a:ext cx="3943627" cy="3032733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986" y="6356350"/>
            <a:ext cx="411480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0588715-35AD-8BE1-A5FC-E28BDD38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645" t="319" r="28732" b="73496"/>
          <a:stretch/>
        </p:blipFill>
        <p:spPr>
          <a:xfrm rot="10800000" flipH="1">
            <a:off x="6308436" y="-11"/>
            <a:ext cx="5883564" cy="23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44E9C70-0200-3C21-7766-CB9EA5FBF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5E4B16-2071-DEE9-BE53-F35AFBEFCA5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B2B071-0355-D550-18A8-9D515CA1698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3550"/>
            <a:ext cx="105156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57096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B554B2-4C33-2975-9F27-94B8AE71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3C6776-E983-2BA3-1054-75996FE0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3"/>
            <a:ext cx="4179570" cy="285018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8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17957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4229100" y="0"/>
            <a:ext cx="79629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500" y="2674013"/>
            <a:ext cx="2895600" cy="3269589"/>
          </a:xfr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018"/>
            <a:ext cx="4179570" cy="3377354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96E214-6A61-C8A7-B1DB-C8C260C13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557818" cy="6858000"/>
            <a:chOff x="0" y="0"/>
            <a:chExt cx="4762501" cy="518636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18BC1BC-99D6-D9F4-19F9-AAE722E2AE6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816F797-248B-2C75-29B9-DB65A809D47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250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680"/>
            <a:ext cx="4179570" cy="337669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8E94DD-0F7B-3F92-58EA-5F06D557B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90667" y="0"/>
            <a:ext cx="1126278" cy="25122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9F5397-34DB-BC88-ADF5-AA470A06FE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5080"/>
            <a:ext cx="6576291" cy="6872605"/>
          </a:xfrm>
          <a:custGeom>
            <a:avLst/>
            <a:gdLst>
              <a:gd name="connsiteX0" fmla="*/ 0 w 6576291"/>
              <a:gd name="connsiteY0" fmla="*/ 0 h 6867525"/>
              <a:gd name="connsiteX1" fmla="*/ 6576291 w 6576291"/>
              <a:gd name="connsiteY1" fmla="*/ 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044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  <a:gd name="connsiteX0" fmla="*/ 0 w 6576291"/>
              <a:gd name="connsiteY0" fmla="*/ 0 h 6867525"/>
              <a:gd name="connsiteX1" fmla="*/ 3624811 w 6576291"/>
              <a:gd name="connsiteY1" fmla="*/ 1016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298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6291" h="6872605">
                <a:moveTo>
                  <a:pt x="0" y="5080"/>
                </a:moveTo>
                <a:lnTo>
                  <a:pt x="3629891" y="0"/>
                </a:lnTo>
                <a:lnTo>
                  <a:pt x="6576291" y="6872605"/>
                </a:lnTo>
                <a:lnTo>
                  <a:pt x="0" y="6872605"/>
                </a:lnTo>
                <a:lnTo>
                  <a:pt x="0" y="5080"/>
                </a:lnTo>
                <a:close/>
              </a:path>
            </a:pathLst>
          </a:custGeom>
        </p:spPr>
        <p:txBody>
          <a:bodyPr lIns="182880" tIns="182880" bIns="9144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1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318" y="268360"/>
            <a:ext cx="7288282" cy="212117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AC9D25F-5B3D-F5B2-5D02-C6BC6AA898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22388" y="2763078"/>
            <a:ext cx="7288212" cy="3407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1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E16CF1-2502-F2F0-2C27-2DD797903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96374" y="-25401"/>
            <a:ext cx="3095625" cy="6883401"/>
            <a:chOff x="9096375" y="-25401"/>
            <a:chExt cx="3095625" cy="68834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22A6FB-333C-65AE-23D8-08BCEA174D43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2BB247-4598-A983-DEBF-6F042C1DB0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381744" y="-25401"/>
              <a:ext cx="2810256" cy="6883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E84FEE-D475-A71D-7996-5925602EC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-1" y="-25403"/>
            <a:ext cx="1210573" cy="2048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459776D-4049-CB00-C321-0627C169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DE114AF-34C6-A062-7340-858BC27D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06400"/>
            <a:ext cx="4179570" cy="345797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045004-3604-59DC-13E0-7A0B2DF78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2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55F7B05-9431-1FBA-415D-6CF2DF56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093633" cy="3912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568961"/>
            <a:ext cx="8420100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97255"/>
            <a:ext cx="3924300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7FF22E3-5928-787E-B062-FA18127D3BD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933700" y="3251596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97255"/>
            <a:ext cx="3943627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78E4D0B-96F1-45F3-6B2A-5FA31A37257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10173" y="3251595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F41582C-9AD2-F126-40F3-D43E77D1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926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41F76B1-7BEF-7A88-1394-1164BFF0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558801"/>
            <a:ext cx="9953308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217F83-0BDB-C70B-29FE-2651DE19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29817" y="0"/>
            <a:ext cx="7762183" cy="2754814"/>
            <a:chOff x="7334250" y="0"/>
            <a:chExt cx="4857750" cy="172402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C62368-3F79-C078-7086-B23D2F5A09F8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09BDD71-BF2E-BDB0-A625-D8371AEA1C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3354B96-CD25-BE1C-8CA2-3825F820B7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2960877"/>
            <a:ext cx="2722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DD81865-54C7-7674-4B2E-041D05C1D14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341120" y="3392035"/>
            <a:ext cx="2722880" cy="2907164"/>
          </a:xfrm>
        </p:spPr>
        <p:txBody>
          <a:bodyPr tIns="0">
            <a:normAutofit/>
          </a:bodyPr>
          <a:lstStyle>
            <a:lvl1pPr marL="283464" indent="-283464">
              <a:lnSpc>
                <a:spcPct val="100000"/>
              </a:lnSpc>
              <a:buFont typeface="+mj-lt"/>
              <a:buAutoNum type="arabicPeriod"/>
              <a:defRPr sz="1800" b="0" spc="50" baseline="0"/>
            </a:lvl1pPr>
            <a:lvl2pPr marL="566928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sz="1800" spc="50" baseline="0"/>
            </a:lvl2pPr>
            <a:lvl3pPr marL="850392" indent="-342900">
              <a:lnSpc>
                <a:spcPct val="100000"/>
              </a:lnSpc>
              <a:spcBef>
                <a:spcPts val="1000"/>
              </a:spcBef>
              <a:buFont typeface="+mj-lt"/>
              <a:buAutoNum type="arabicParenR"/>
              <a:defRPr sz="1800" spc="50" baseline="0"/>
            </a:lvl3pPr>
            <a:lvl4pPr marL="1042416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arenR"/>
              <a:defRPr sz="1800" spc="50" baseline="0"/>
            </a:lvl4pPr>
            <a:lvl5pPr marL="1074420" indent="-400050">
              <a:lnSpc>
                <a:spcPct val="100000"/>
              </a:lnSpc>
              <a:spcBef>
                <a:spcPts val="1000"/>
              </a:spcBef>
              <a:buFont typeface="+mj-lt"/>
              <a:buAutoNum type="romanLcPeriod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F39BA57-7F1C-623F-BC7F-B689C5AC33E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754881" y="2960877"/>
            <a:ext cx="5516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4BF07A4-5A33-0B3C-A378-AB2435F1D5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54881" y="3324859"/>
            <a:ext cx="5506720" cy="303148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3DC63A6-41FE-6C2D-9A53-0AE4A6DBF3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B5130EC-B05B-5489-FBEC-DBEB6D1E73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8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CC92D-F90A-CB67-4860-D6939AC2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094182" y="0"/>
            <a:ext cx="1745673" cy="3897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4" y="1671639"/>
            <a:ext cx="5884027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C376638-5C5B-8E5B-0C26-8F63B98EA4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8230" y="-9144"/>
            <a:ext cx="5481955" cy="6876288"/>
          </a:xfrm>
          <a:custGeom>
            <a:avLst/>
            <a:gdLst>
              <a:gd name="connsiteX0" fmla="*/ 0 w 5476875"/>
              <a:gd name="connsiteY0" fmla="*/ 0 h 6858000"/>
              <a:gd name="connsiteX1" fmla="*/ 547687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0 w 5476875"/>
              <a:gd name="connsiteY0" fmla="*/ 0 h 6858000"/>
              <a:gd name="connsiteX1" fmla="*/ 252031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5080 w 5481955"/>
              <a:gd name="connsiteY0" fmla="*/ 0 h 6858000"/>
              <a:gd name="connsiteX1" fmla="*/ 2525395 w 5481955"/>
              <a:gd name="connsiteY1" fmla="*/ 0 h 6858000"/>
              <a:gd name="connsiteX2" fmla="*/ 5481955 w 5481955"/>
              <a:gd name="connsiteY2" fmla="*/ 6858000 h 6858000"/>
              <a:gd name="connsiteX3" fmla="*/ 5080 w 5481955"/>
              <a:gd name="connsiteY3" fmla="*/ 6858000 h 6858000"/>
              <a:gd name="connsiteX4" fmla="*/ 0 w 5481955"/>
              <a:gd name="connsiteY4" fmla="*/ 4805680 h 6858000"/>
              <a:gd name="connsiteX5" fmla="*/ 5080 w 5481955"/>
              <a:gd name="connsiteY5" fmla="*/ 0 h 685800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1955" h="6863080">
                <a:moveTo>
                  <a:pt x="5080" y="0"/>
                </a:moveTo>
                <a:lnTo>
                  <a:pt x="2525395" y="0"/>
                </a:lnTo>
                <a:lnTo>
                  <a:pt x="5481955" y="6858000"/>
                </a:lnTo>
                <a:lnTo>
                  <a:pt x="899160" y="6863080"/>
                </a:lnTo>
                <a:cubicBezTo>
                  <a:pt x="506307" y="5933440"/>
                  <a:pt x="413173" y="5720080"/>
                  <a:pt x="0" y="4759960"/>
                </a:cubicBezTo>
                <a:cubicBezTo>
                  <a:pt x="1693" y="3158067"/>
                  <a:pt x="3387" y="1601893"/>
                  <a:pt x="5080" y="0"/>
                </a:cubicBezTo>
                <a:close/>
              </a:path>
            </a:pathLst>
          </a:custGeom>
        </p:spPr>
        <p:txBody>
          <a:bodyPr lIns="274320" tIns="91440" b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4569D00-2037-2A8D-943B-22FAC1C0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5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967A9D-0B53-4F3F-0872-495C23A3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43B0E9A-A777-8745-6A36-0A79CB5E036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453725" y="3660774"/>
            <a:ext cx="5907176" cy="2536826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70" r:id="rId4"/>
    <p:sldLayoutId id="2147483651" r:id="rId5"/>
    <p:sldLayoutId id="2147483671" r:id="rId6"/>
    <p:sldLayoutId id="2147483672" r:id="rId7"/>
    <p:sldLayoutId id="2147483673" r:id="rId8"/>
    <p:sldLayoutId id="2147483664" r:id="rId9"/>
    <p:sldLayoutId id="2147483674" r:id="rId10"/>
    <p:sldLayoutId id="2147483653" r:id="rId11"/>
    <p:sldLayoutId id="2147483667" r:id="rId12"/>
    <p:sldLayoutId id="214748366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1918" y="3329790"/>
            <a:ext cx="4941771" cy="3200400"/>
          </a:xfrm>
        </p:spPr>
        <p:txBody>
          <a:bodyPr anchor="ctr"/>
          <a:lstStyle/>
          <a:p>
            <a:r>
              <a:rPr lang="en-US" dirty="0" err="1"/>
              <a:t>Kommunikation</a:t>
            </a:r>
            <a:r>
              <a:rPr lang="en-US" dirty="0"/>
              <a:t> &amp; </a:t>
            </a:r>
            <a:r>
              <a:rPr lang="en-US" dirty="0" err="1"/>
              <a:t>Utrustning</a:t>
            </a:r>
            <a:br>
              <a:rPr lang="en-US" dirty="0"/>
            </a:br>
            <a:br>
              <a:rPr lang="en-US" dirty="0"/>
            </a:br>
            <a:r>
              <a:rPr lang="en-US" sz="1400" dirty="0"/>
              <a:t>Josef Hederström @ S/V Eden</a:t>
            </a:r>
            <a:br>
              <a:rPr lang="en-US" sz="1400" dirty="0"/>
            </a:br>
            <a:r>
              <a:rPr lang="en-US" sz="1400" dirty="0"/>
              <a:t>November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E2E6A-35EC-1B8E-0FD7-8C67870AC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961"/>
            <a:ext cx="8420100" cy="1780860"/>
          </a:xfrm>
        </p:spPr>
        <p:txBody>
          <a:bodyPr/>
          <a:lstStyle/>
          <a:p>
            <a:r>
              <a:rPr lang="en-US" dirty="0" err="1"/>
              <a:t>Jämförelse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54B61B9-26F6-B304-92CD-03053DAAF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3700" y="2797255"/>
            <a:ext cx="3924300" cy="464499"/>
          </a:xfrm>
        </p:spPr>
        <p:txBody>
          <a:bodyPr/>
          <a:lstStyle/>
          <a:p>
            <a:r>
              <a:rPr lang="en-US" dirty="0" err="1"/>
              <a:t>Klassisk</a:t>
            </a:r>
            <a:r>
              <a:rPr lang="en-US" dirty="0"/>
              <a:t> plotter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DBE6233-75E9-40D1-968F-58CA9AD0FF5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933700" y="3251596"/>
            <a:ext cx="3943627" cy="3234264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 err="1"/>
              <a:t>Definitivt</a:t>
            </a:r>
            <a:r>
              <a:rPr lang="en-US" dirty="0"/>
              <a:t> </a:t>
            </a:r>
            <a:r>
              <a:rPr lang="en-US" dirty="0" err="1"/>
              <a:t>installerat</a:t>
            </a:r>
            <a:r>
              <a:rPr lang="en-US" dirty="0"/>
              <a:t> </a:t>
            </a:r>
            <a:r>
              <a:rPr lang="en-US" dirty="0" err="1"/>
              <a:t>beslut</a:t>
            </a:r>
            <a:endParaRPr lang="en-US" dirty="0"/>
          </a:p>
          <a:p>
            <a:pPr lvl="1"/>
            <a:r>
              <a:rPr lang="en-US" dirty="0" err="1"/>
              <a:t>Fastmonterad</a:t>
            </a:r>
            <a:endParaRPr lang="en-US" dirty="0"/>
          </a:p>
          <a:p>
            <a:pPr lvl="1"/>
            <a:r>
              <a:rPr lang="en-US" dirty="0" err="1"/>
              <a:t>Integrerad</a:t>
            </a:r>
            <a:r>
              <a:rPr lang="en-US" dirty="0"/>
              <a:t> till </a:t>
            </a:r>
            <a:r>
              <a:rPr lang="en-US" dirty="0" err="1"/>
              <a:t>båten</a:t>
            </a:r>
            <a:endParaRPr lang="en-US" dirty="0"/>
          </a:p>
          <a:p>
            <a:pPr lvl="1"/>
            <a:r>
              <a:rPr lang="en-US" dirty="0" err="1"/>
              <a:t>Marinklassad</a:t>
            </a:r>
            <a:endParaRPr lang="en-US" dirty="0"/>
          </a:p>
          <a:p>
            <a:pPr lvl="1"/>
            <a:r>
              <a:rPr lang="en-US" dirty="0" err="1"/>
              <a:t>Kostnad</a:t>
            </a:r>
            <a:endParaRPr lang="en-US" dirty="0"/>
          </a:p>
          <a:p>
            <a:pPr lvl="1"/>
            <a:r>
              <a:rPr lang="en-US" dirty="0" err="1"/>
              <a:t>Sjökort</a:t>
            </a:r>
            <a:r>
              <a:rPr lang="en-US" dirty="0"/>
              <a:t> </a:t>
            </a:r>
            <a:r>
              <a:rPr lang="en-US" dirty="0" err="1"/>
              <a:t>tillkommer</a:t>
            </a:r>
            <a:endParaRPr lang="en-US" dirty="0"/>
          </a:p>
          <a:p>
            <a:pPr lvl="1"/>
            <a:r>
              <a:rPr lang="en-US" dirty="0" err="1"/>
              <a:t>Beroende</a:t>
            </a:r>
            <a:r>
              <a:rPr lang="en-US" dirty="0"/>
              <a:t> av </a:t>
            </a:r>
            <a:r>
              <a:rPr lang="en-US" dirty="0" err="1"/>
              <a:t>båtens</a:t>
            </a:r>
            <a:r>
              <a:rPr lang="en-US" dirty="0"/>
              <a:t> </a:t>
            </a:r>
            <a:r>
              <a:rPr lang="en-US" dirty="0" err="1"/>
              <a:t>sensorer</a:t>
            </a:r>
            <a:endParaRPr lang="en-US" dirty="0"/>
          </a:p>
          <a:p>
            <a:pPr lvl="1"/>
            <a:r>
              <a:rPr lang="en-US" dirty="0" err="1"/>
              <a:t>Servicecenter</a:t>
            </a:r>
            <a:endParaRPr lang="en-US" dirty="0"/>
          </a:p>
          <a:p>
            <a:pPr lvl="1"/>
            <a:r>
              <a:rPr lang="en-US" dirty="0" err="1"/>
              <a:t>Svårt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testa</a:t>
            </a:r>
            <a:r>
              <a:rPr lang="en-US" dirty="0"/>
              <a:t> </a:t>
            </a:r>
            <a:r>
              <a:rPr lang="en-US" dirty="0" err="1"/>
              <a:t>ombord</a:t>
            </a:r>
            <a:endParaRPr lang="en-US" dirty="0"/>
          </a:p>
          <a:p>
            <a:pPr marL="0" lvl="1" indent="0">
              <a:buNone/>
            </a:pP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B9F9E8B-42CD-AC26-AFC9-F1F6669569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10173" y="2797255"/>
            <a:ext cx="3943627" cy="464499"/>
          </a:xfrm>
        </p:spPr>
        <p:txBody>
          <a:bodyPr/>
          <a:lstStyle/>
          <a:p>
            <a:r>
              <a:rPr lang="sv-SE" dirty="0" err="1"/>
              <a:t>App</a:t>
            </a:r>
            <a:r>
              <a:rPr lang="sv-SE" dirty="0"/>
              <a:t> / Program</a:t>
            </a:r>
            <a:endParaRPr lang="en-US" dirty="0"/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8F6B2AE9-DDE4-FD99-A235-3B39EEE2148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410173" y="3251595"/>
            <a:ext cx="3943627" cy="3234264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 err="1"/>
              <a:t>Enkelt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byta</a:t>
            </a:r>
            <a:endParaRPr lang="en-US" dirty="0"/>
          </a:p>
          <a:p>
            <a:pPr lvl="1"/>
            <a:r>
              <a:rPr lang="en-US" dirty="0" err="1"/>
              <a:t>Flyttbar</a:t>
            </a:r>
            <a:r>
              <a:rPr lang="en-US" dirty="0"/>
              <a:t> till land / </a:t>
            </a:r>
            <a:r>
              <a:rPr lang="en-US" dirty="0" err="1"/>
              <a:t>jolle</a:t>
            </a:r>
            <a:endParaRPr lang="en-US" dirty="0"/>
          </a:p>
          <a:p>
            <a:pPr lvl="1"/>
            <a:r>
              <a:rPr lang="en-US" dirty="0" err="1"/>
              <a:t>Kräver</a:t>
            </a:r>
            <a:r>
              <a:rPr lang="en-US" dirty="0"/>
              <a:t> multiplexer / </a:t>
            </a:r>
            <a:r>
              <a:rPr lang="en-US" dirty="0" err="1"/>
              <a:t>hårdvara</a:t>
            </a:r>
            <a:endParaRPr lang="en-US" dirty="0"/>
          </a:p>
          <a:p>
            <a:pPr lvl="1"/>
            <a:r>
              <a:rPr lang="en-US" dirty="0" err="1"/>
              <a:t>Vatten</a:t>
            </a:r>
            <a:r>
              <a:rPr lang="en-US" dirty="0"/>
              <a:t> / </a:t>
            </a:r>
            <a:r>
              <a:rPr lang="en-US" dirty="0" err="1"/>
              <a:t>Stötar</a:t>
            </a:r>
            <a:r>
              <a:rPr lang="en-US" dirty="0"/>
              <a:t> / </a:t>
            </a:r>
            <a:r>
              <a:rPr lang="en-US" dirty="0" err="1"/>
              <a:t>Ljusstyrka</a:t>
            </a:r>
            <a:endParaRPr lang="en-US" dirty="0"/>
          </a:p>
          <a:p>
            <a:pPr lvl="1"/>
            <a:r>
              <a:rPr lang="en-US" dirty="0"/>
              <a:t>Du </a:t>
            </a:r>
            <a:r>
              <a:rPr lang="en-US" dirty="0" err="1"/>
              <a:t>har</a:t>
            </a:r>
            <a:r>
              <a:rPr lang="en-US" dirty="0"/>
              <a:t> redan </a:t>
            </a:r>
            <a:r>
              <a:rPr lang="en-US" dirty="0" err="1"/>
              <a:t>flera</a:t>
            </a:r>
            <a:endParaRPr lang="en-US" dirty="0"/>
          </a:p>
          <a:p>
            <a:pPr lvl="1"/>
            <a:r>
              <a:rPr lang="en-US" dirty="0" err="1"/>
              <a:t>Vilka</a:t>
            </a:r>
            <a:r>
              <a:rPr lang="en-US" dirty="0"/>
              <a:t> </a:t>
            </a:r>
            <a:r>
              <a:rPr lang="en-US" dirty="0" err="1"/>
              <a:t>sjökort</a:t>
            </a:r>
            <a:r>
              <a:rPr lang="en-US" dirty="0"/>
              <a:t> </a:t>
            </a:r>
            <a:r>
              <a:rPr lang="en-US" dirty="0" err="1"/>
              <a:t>finns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Självständig</a:t>
            </a:r>
            <a:endParaRPr lang="en-US" dirty="0"/>
          </a:p>
          <a:p>
            <a:pPr lvl="1"/>
            <a:r>
              <a:rPr lang="en-US" dirty="0" err="1"/>
              <a:t>Facebookgrupper</a:t>
            </a:r>
            <a:endParaRPr lang="en-US" dirty="0"/>
          </a:p>
          <a:p>
            <a:pPr lvl="1"/>
            <a:r>
              <a:rPr lang="en-US" dirty="0" err="1"/>
              <a:t>Enkelt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testa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jämföra</a:t>
            </a:r>
            <a:r>
              <a:rPr lang="en-US" dirty="0"/>
              <a:t>!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44A959-C2BB-9170-C99C-1A2EDB71B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58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9E5D2-E8CC-333F-9D44-BBF06CAC2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15A95-100B-A199-5ABF-244BE9A79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7861" y="487018"/>
            <a:ext cx="6416702" cy="3377354"/>
          </a:xfrm>
        </p:spPr>
        <p:txBody>
          <a:bodyPr/>
          <a:lstStyle/>
          <a:p>
            <a:r>
              <a:rPr lang="en-US" dirty="0"/>
              <a:t>Elektronik </a:t>
            </a:r>
            <a:r>
              <a:rPr lang="en-US" dirty="0" err="1"/>
              <a:t>ombord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405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FC20B-E140-6673-A78F-0A25CA808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AEBD8-4F05-5AE3-0A0C-6A56816B3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4" y="1671639"/>
            <a:ext cx="5884027" cy="1204912"/>
          </a:xfrm>
        </p:spPr>
        <p:txBody>
          <a:bodyPr/>
          <a:lstStyle/>
          <a:p>
            <a:r>
              <a:rPr lang="en-US" dirty="0" err="1"/>
              <a:t>Nödvändiga</a:t>
            </a:r>
            <a:r>
              <a:rPr lang="en-US" dirty="0"/>
              <a:t> </a:t>
            </a:r>
            <a:r>
              <a:rPr lang="en-US" dirty="0" err="1"/>
              <a:t>Båtsystem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DF11A-9A2B-3450-67F3-BE0E8811F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CE6A1-54D0-87F9-D933-CE628663345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453725" y="3660774"/>
            <a:ext cx="5907176" cy="2536826"/>
          </a:xfrm>
        </p:spPr>
        <p:txBody>
          <a:bodyPr>
            <a:noAutofit/>
          </a:bodyPr>
          <a:lstStyle/>
          <a:p>
            <a:r>
              <a:rPr lang="sv-SE" dirty="0"/>
              <a:t>Det du själv behöver och prioriterar!</a:t>
            </a:r>
          </a:p>
          <a:p>
            <a:r>
              <a:rPr lang="sv-SE" dirty="0"/>
              <a:t>Vind, Logg, Lod, GNSS, Autopilot, Plotter, </a:t>
            </a:r>
            <a:r>
              <a:rPr lang="sv-SE" dirty="0" err="1"/>
              <a:t>etc</a:t>
            </a:r>
            <a:r>
              <a:rPr lang="sv-SE" dirty="0"/>
              <a:t> etc.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A0C4BA2-A7E3-866B-FC5F-9DC0AD134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876300"/>
            <a:ext cx="5246255" cy="1709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4E3E3A8-431D-0D97-C0C9-D219C88F99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049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3C235-7F05-F97D-9887-03EA52A84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DBF37-4DDF-F903-43D4-CC2B117E0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4" y="1671639"/>
            <a:ext cx="5884027" cy="1204912"/>
          </a:xfrm>
        </p:spPr>
        <p:txBody>
          <a:bodyPr/>
          <a:lstStyle/>
          <a:p>
            <a:r>
              <a:rPr lang="en-US" dirty="0"/>
              <a:t>Radar </a:t>
            </a:r>
            <a:r>
              <a:rPr lang="en-US" dirty="0" err="1"/>
              <a:t>eller</a:t>
            </a:r>
            <a:r>
              <a:rPr lang="en-US" dirty="0"/>
              <a:t> AIS</a:t>
            </a:r>
          </a:p>
        </p:txBody>
      </p:sp>
      <p:pic>
        <p:nvPicPr>
          <p:cNvPr id="47" name="Picture Placeholder 46">
            <a:extLst>
              <a:ext uri="{FF2B5EF4-FFF2-40B4-BE49-F238E27FC236}">
                <a16:creationId xmlns:a16="http://schemas.microsoft.com/office/drawing/2014/main" id="{B0E45112-1E49-0DB9-AD26-78742A1F9A2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-2775" t="-94760" r="-6344" b="4736"/>
          <a:stretch/>
        </p:blipFill>
        <p:spPr>
          <a:xfrm>
            <a:off x="-28230" y="0"/>
            <a:ext cx="5481955" cy="6876288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39D1D-20FD-B4D7-9C32-E3B96B53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60CA4-6A13-F054-3349-8DF911A7661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453725" y="3660774"/>
            <a:ext cx="5907176" cy="2536826"/>
          </a:xfrm>
        </p:spPr>
        <p:txBody>
          <a:bodyPr>
            <a:noAutofit/>
          </a:bodyPr>
          <a:lstStyle/>
          <a:p>
            <a:r>
              <a:rPr lang="sv-SE" dirty="0"/>
              <a:t>AIS Transponder ett alternativ helt och hållet, du syns.</a:t>
            </a:r>
          </a:p>
          <a:p>
            <a:r>
              <a:rPr lang="sv-SE" dirty="0"/>
              <a:t>Radar ser väder mitt i natten och mål utan AIS.</a:t>
            </a:r>
          </a:p>
          <a:p>
            <a:r>
              <a:rPr lang="sv-SE" dirty="0"/>
              <a:t>Radar kräver regelbundet användande.</a:t>
            </a:r>
          </a:p>
          <a:p>
            <a:endParaRPr lang="sv-SE" dirty="0"/>
          </a:p>
          <a:p>
            <a:r>
              <a:rPr lang="sv-SE" dirty="0"/>
              <a:t>Integreras i plotter för minskad utrustning ombord.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EF59BB3-1270-1C30-778A-B0FA9AA36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876300"/>
            <a:ext cx="5246255" cy="1709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622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BD4B6-4239-B83E-3734-90B29CFF8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35FEC-0F00-6E38-0C28-80DBD48C6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4" y="1671639"/>
            <a:ext cx="5884027" cy="1204912"/>
          </a:xfrm>
        </p:spPr>
        <p:txBody>
          <a:bodyPr/>
          <a:lstStyle/>
          <a:p>
            <a:r>
              <a:rPr lang="en-US" dirty="0"/>
              <a:t>MOB </a:t>
            </a:r>
            <a:r>
              <a:rPr lang="en-US" dirty="0" err="1"/>
              <a:t>alternativ</a:t>
            </a:r>
            <a:endParaRPr lang="en-US" dirty="0"/>
          </a:p>
        </p:txBody>
      </p:sp>
      <p:pic>
        <p:nvPicPr>
          <p:cNvPr id="47" name="Picture Placeholder 46">
            <a:extLst>
              <a:ext uri="{FF2B5EF4-FFF2-40B4-BE49-F238E27FC236}">
                <a16:creationId xmlns:a16="http://schemas.microsoft.com/office/drawing/2014/main" id="{C657B1C3-823B-BB01-CCE6-2A60DA7341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-4687" t="-77199" r="16274" b="-245"/>
          <a:stretch/>
        </p:blipFill>
        <p:spPr>
          <a:xfrm>
            <a:off x="-28230" y="0"/>
            <a:ext cx="5481955" cy="6876288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2A8EF-A563-4BA3-8E36-A1DBB244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68B5A-EC91-3EB0-CA69-DB0571A59B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453725" y="3660774"/>
            <a:ext cx="5907176" cy="2536826"/>
          </a:xfrm>
        </p:spPr>
        <p:txBody>
          <a:bodyPr>
            <a:noAutofit/>
          </a:bodyPr>
          <a:lstStyle/>
          <a:p>
            <a:r>
              <a:rPr lang="sv-SE" dirty="0"/>
              <a:t>MOB1 med DSC och AIS</a:t>
            </a:r>
          </a:p>
          <a:p>
            <a:endParaRPr lang="sv-SE" dirty="0"/>
          </a:p>
          <a:p>
            <a:r>
              <a:rPr lang="sv-SE" dirty="0"/>
              <a:t>OLAS Bluetooth taggar för gäster</a:t>
            </a:r>
          </a:p>
          <a:p>
            <a:endParaRPr lang="sv-SE" dirty="0"/>
          </a:p>
          <a:p>
            <a:r>
              <a:rPr lang="sv-SE" dirty="0"/>
              <a:t>PLB för ensamseglare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7991847-CD22-47FC-1501-2861F19EB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876300"/>
            <a:ext cx="5246255" cy="1709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Best Crew Overboard Alarms - Reliable MOB Systems | West Marine">
            <a:extLst>
              <a:ext uri="{FF2B5EF4-FFF2-40B4-BE49-F238E27FC236}">
                <a16:creationId xmlns:a16="http://schemas.microsoft.com/office/drawing/2014/main" id="{4A018D79-127F-1BB9-F9BB-5A9B63AACD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" t="31614" r="6592" b="31614"/>
          <a:stretch/>
        </p:blipFill>
        <p:spPr bwMode="auto">
          <a:xfrm>
            <a:off x="9503301" y="4238601"/>
            <a:ext cx="2589845" cy="109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Ocean Signal MOB1">
            <a:extLst>
              <a:ext uri="{FF2B5EF4-FFF2-40B4-BE49-F238E27FC236}">
                <a16:creationId xmlns:a16="http://schemas.microsoft.com/office/drawing/2014/main" id="{067C9792-B394-72B7-C863-6F6366D9C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179" y="2405954"/>
            <a:ext cx="1725418" cy="172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escueME PLB1 Från Ocean Signal">
            <a:extLst>
              <a:ext uri="{FF2B5EF4-FFF2-40B4-BE49-F238E27FC236}">
                <a16:creationId xmlns:a16="http://schemas.microsoft.com/office/drawing/2014/main" id="{1BCA906B-E252-A68A-F187-6BADB421C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710" y="5234420"/>
            <a:ext cx="1821592" cy="182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451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D0542-B6DC-31D8-D404-2D0CBF0E9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B0A7B-8309-5FBC-F332-D0EE0D233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4" y="1671639"/>
            <a:ext cx="5884027" cy="1204912"/>
          </a:xfrm>
        </p:spPr>
        <p:txBody>
          <a:bodyPr/>
          <a:lstStyle/>
          <a:p>
            <a:r>
              <a:rPr lang="sv-SE" dirty="0" err="1"/>
              <a:t>Watermaker</a:t>
            </a:r>
            <a:endParaRPr lang="en-US" dirty="0"/>
          </a:p>
        </p:txBody>
      </p:sp>
      <p:pic>
        <p:nvPicPr>
          <p:cNvPr id="47" name="Picture Placeholder 46">
            <a:extLst>
              <a:ext uri="{FF2B5EF4-FFF2-40B4-BE49-F238E27FC236}">
                <a16:creationId xmlns:a16="http://schemas.microsoft.com/office/drawing/2014/main" id="{C224F609-031F-420B-3B4A-286A22BB1F3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-18867" t="-250380" r="-14653" b="5076"/>
          <a:stretch/>
        </p:blipFill>
        <p:spPr>
          <a:xfrm>
            <a:off x="-28230" y="0"/>
            <a:ext cx="5481955" cy="6876288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7F7F6-8C74-DE3A-AEC0-8D0744AD6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8E934-A434-1903-05F4-211B29CFAB5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453725" y="3660774"/>
            <a:ext cx="5907176" cy="2536826"/>
          </a:xfrm>
        </p:spPr>
        <p:txBody>
          <a:bodyPr>
            <a:noAutofit/>
          </a:bodyPr>
          <a:lstStyle/>
          <a:p>
            <a:r>
              <a:rPr lang="sv-SE" dirty="0"/>
              <a:t>Bekvämt men kräver underhåll</a:t>
            </a:r>
          </a:p>
          <a:p>
            <a:r>
              <a:rPr lang="sv-SE" dirty="0"/>
              <a:t>Dyrt per liter för enbart ett år, 50k installation</a:t>
            </a:r>
          </a:p>
          <a:p>
            <a:r>
              <a:rPr lang="sv-SE" dirty="0"/>
              <a:t>Säkert dricksvatten och fria duschar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DE57DA4-9BD0-4E67-F260-EE19FB2C4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876300"/>
            <a:ext cx="5246255" cy="1709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405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70080-D169-B44B-D878-2D5C75061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A5F53-906A-486D-C3B7-4DDBD476A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4" y="1671639"/>
            <a:ext cx="5884027" cy="1204912"/>
          </a:xfrm>
        </p:spPr>
        <p:txBody>
          <a:bodyPr/>
          <a:lstStyle/>
          <a:p>
            <a:r>
              <a:rPr lang="en-US" dirty="0"/>
              <a:t>Inverter</a:t>
            </a:r>
          </a:p>
        </p:txBody>
      </p:sp>
      <p:pic>
        <p:nvPicPr>
          <p:cNvPr id="47" name="Picture Placeholder 46">
            <a:extLst>
              <a:ext uri="{FF2B5EF4-FFF2-40B4-BE49-F238E27FC236}">
                <a16:creationId xmlns:a16="http://schemas.microsoft.com/office/drawing/2014/main" id="{B6E671FB-7CE9-A529-65E4-E33C0D8A526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-16719" t="-173474" r="-21230" b="10170"/>
          <a:stretch/>
        </p:blipFill>
        <p:spPr>
          <a:xfrm>
            <a:off x="-28230" y="0"/>
            <a:ext cx="5481955" cy="6876288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B79F9-1A7F-9A31-76DC-FBEC5C62C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8BDA5-0E33-D722-79AB-8747524ED80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453725" y="3660774"/>
            <a:ext cx="5907176" cy="2536826"/>
          </a:xfrm>
        </p:spPr>
        <p:txBody>
          <a:bodyPr>
            <a:noAutofit/>
          </a:bodyPr>
          <a:lstStyle/>
          <a:p>
            <a:r>
              <a:rPr lang="sv-SE" dirty="0"/>
              <a:t>Slipp begränsning med 12v, allt kan tas ombord</a:t>
            </a:r>
          </a:p>
          <a:p>
            <a:r>
              <a:rPr lang="sv-SE" dirty="0"/>
              <a:t>Tillgänglighet till mer normal utrustning (avfuktare)</a:t>
            </a:r>
          </a:p>
          <a:p>
            <a:r>
              <a:rPr lang="sv-SE" dirty="0"/>
              <a:t>Drar alltid 1A i standby</a:t>
            </a:r>
          </a:p>
          <a:p>
            <a:r>
              <a:rPr lang="sv-SE" dirty="0"/>
              <a:t>Ingår i en större el-plan (Solceller, Spis, Batteri)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84F69C8-4F3B-7BB0-6615-8A838F326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876300"/>
            <a:ext cx="5246255" cy="1709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055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AC998-0DF7-C50E-EDBA-409BF374A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C4903-8E4C-F5D0-0E20-48528F5C9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4" y="1671639"/>
            <a:ext cx="5884027" cy="1204912"/>
          </a:xfrm>
        </p:spPr>
        <p:txBody>
          <a:bodyPr/>
          <a:lstStyle/>
          <a:p>
            <a:r>
              <a:rPr lang="sv-SE" dirty="0"/>
              <a:t>Smarta lösningar</a:t>
            </a:r>
            <a:endParaRPr lang="en-US" dirty="0"/>
          </a:p>
        </p:txBody>
      </p:sp>
      <p:pic>
        <p:nvPicPr>
          <p:cNvPr id="47" name="Picture Placeholder 46">
            <a:extLst>
              <a:ext uri="{FF2B5EF4-FFF2-40B4-BE49-F238E27FC236}">
                <a16:creationId xmlns:a16="http://schemas.microsoft.com/office/drawing/2014/main" id="{558A629C-A221-EB14-5C6A-D9161D2E5FC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-16896" t="-148278" r="-21419" b="5383"/>
          <a:stretch/>
        </p:blipFill>
        <p:spPr>
          <a:xfrm>
            <a:off x="-28230" y="0"/>
            <a:ext cx="5481955" cy="6876288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2BD9F-42CE-122F-A3BA-489BBA9D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6233B-2799-B23D-7A8D-35C637D88BB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453725" y="3660774"/>
            <a:ext cx="5907176" cy="2536826"/>
          </a:xfrm>
        </p:spPr>
        <p:txBody>
          <a:bodyPr>
            <a:noAutofit/>
          </a:bodyPr>
          <a:lstStyle/>
          <a:p>
            <a:r>
              <a:rPr lang="sv-SE" dirty="0" err="1"/>
              <a:t>Multiplexer</a:t>
            </a:r>
            <a:r>
              <a:rPr lang="sv-SE" dirty="0"/>
              <a:t> för att sammankoppla allt utan plotter.</a:t>
            </a:r>
          </a:p>
          <a:p>
            <a:r>
              <a:rPr lang="sv-SE" dirty="0"/>
              <a:t>Även gamla sensorer kan moderniseras, iTC-5.</a:t>
            </a:r>
          </a:p>
          <a:p>
            <a:r>
              <a:rPr lang="sv-SE" dirty="0"/>
              <a:t>Smarta hem fungerar lika bra ombord, oftast.</a:t>
            </a:r>
          </a:p>
          <a:p>
            <a:r>
              <a:rPr lang="sv-SE" dirty="0"/>
              <a:t>Övervakning och utkik via kamera.</a:t>
            </a:r>
          </a:p>
          <a:p>
            <a:endParaRPr lang="sv-SE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2ED62CB-BB94-500E-A691-2188180AC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876300"/>
            <a:ext cx="5246255" cy="1709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Picture 4" descr="Amazon.com : 2Pack Clamp Mount for Ring Stick Up Cam &amp; Ring Indoor Cam 1st  Gen, Flexible Gooseneck Mounting Bracket to Attach Your Camera Anywhere  with No Tools - White : Electronics">
            <a:extLst>
              <a:ext uri="{FF2B5EF4-FFF2-40B4-BE49-F238E27FC236}">
                <a16:creationId xmlns:a16="http://schemas.microsoft.com/office/drawing/2014/main" id="{809B6949-01FD-12BC-E572-FEE9ECB7B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0"/>
          <a:stretch/>
        </p:blipFill>
        <p:spPr bwMode="auto">
          <a:xfrm>
            <a:off x="9837327" y="636138"/>
            <a:ext cx="2059598" cy="296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NMEA 0183 multiplexers | NMEA Products">
            <a:extLst>
              <a:ext uri="{FF2B5EF4-FFF2-40B4-BE49-F238E27FC236}">
                <a16:creationId xmlns:a16="http://schemas.microsoft.com/office/drawing/2014/main" id="{26E30BEA-CA34-AA36-576D-63BB5EF963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4" b="13737"/>
          <a:stretch/>
        </p:blipFill>
        <p:spPr bwMode="auto">
          <a:xfrm>
            <a:off x="5337587" y="-319746"/>
            <a:ext cx="2801380" cy="242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629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CEC36-41C0-F9A4-2FA5-1DA0B21F6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8E16F-8514-450C-9376-BEA14F431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7861" y="487018"/>
            <a:ext cx="6416702" cy="3377354"/>
          </a:xfrm>
        </p:spPr>
        <p:txBody>
          <a:bodyPr/>
          <a:lstStyle/>
          <a:p>
            <a:r>
              <a:rPr lang="en-US" dirty="0" err="1"/>
              <a:t>Kommunikation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79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D09A5-38ED-E792-8761-623FB1878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F1906-01D2-9415-ECB3-3728AA05A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268360"/>
            <a:ext cx="7288282" cy="2121177"/>
          </a:xfrm>
        </p:spPr>
        <p:txBody>
          <a:bodyPr/>
          <a:lstStyle/>
          <a:p>
            <a:r>
              <a:rPr lang="en-US" dirty="0" err="1"/>
              <a:t>Klassisk</a:t>
            </a:r>
            <a:r>
              <a:rPr lang="en-US" dirty="0"/>
              <a:t> </a:t>
            </a:r>
            <a:r>
              <a:rPr lang="en-US" dirty="0" err="1"/>
              <a:t>kommunikation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DD4C1-3145-F827-0F8D-4D65588DC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2388" y="2763078"/>
            <a:ext cx="7288212" cy="3407051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VHF </a:t>
            </a:r>
            <a:r>
              <a:rPr lang="en-US" dirty="0" err="1"/>
              <a:t>har</a:t>
            </a:r>
            <a:r>
              <a:rPr lang="en-US" dirty="0"/>
              <a:t> du </a:t>
            </a:r>
            <a:r>
              <a:rPr lang="en-US" dirty="0" err="1"/>
              <a:t>ombord</a:t>
            </a:r>
            <a:r>
              <a:rPr lang="en-US" dirty="0"/>
              <a:t>, </a:t>
            </a:r>
            <a:r>
              <a:rPr lang="en-US" dirty="0" err="1"/>
              <a:t>minst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, med DSC.</a:t>
            </a:r>
          </a:p>
          <a:p>
            <a:pPr lvl="1"/>
            <a:r>
              <a:rPr lang="en-US" dirty="0"/>
              <a:t>HF SSB </a:t>
            </a:r>
            <a:r>
              <a:rPr lang="en-US" dirty="0" err="1"/>
              <a:t>finns</a:t>
            </a:r>
            <a:r>
              <a:rPr lang="en-US" dirty="0"/>
              <a:t> sedan </a:t>
            </a:r>
            <a:r>
              <a:rPr lang="en-US" dirty="0" err="1"/>
              <a:t>länge</a:t>
            </a:r>
            <a:r>
              <a:rPr lang="en-US" dirty="0"/>
              <a:t>, </a:t>
            </a:r>
            <a:r>
              <a:rPr lang="en-US" dirty="0" err="1"/>
              <a:t>kräver</a:t>
            </a:r>
            <a:r>
              <a:rPr lang="en-US" dirty="0"/>
              <a:t> </a:t>
            </a:r>
            <a:r>
              <a:rPr lang="en-US" dirty="0" err="1"/>
              <a:t>kraftig</a:t>
            </a:r>
            <a:r>
              <a:rPr lang="en-US" dirty="0"/>
              <a:t> installation.</a:t>
            </a:r>
          </a:p>
          <a:p>
            <a:pPr lvl="1"/>
            <a:r>
              <a:rPr lang="en-US" dirty="0"/>
              <a:t>NAVTEX </a:t>
            </a:r>
            <a:r>
              <a:rPr lang="en-US" dirty="0" err="1"/>
              <a:t>existerar</a:t>
            </a:r>
            <a:r>
              <a:rPr lang="en-US" dirty="0"/>
              <a:t> </a:t>
            </a:r>
            <a:r>
              <a:rPr lang="en-US" dirty="0" err="1"/>
              <a:t>fortfarande</a:t>
            </a:r>
            <a:r>
              <a:rPr lang="en-US" dirty="0"/>
              <a:t>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701B182-30E7-ADD1-A961-21096FC1F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50E5112A-9C1B-9869-118F-439E24C0A0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Icom IC-M804 MF/HF Marine SSB Transceiver 24V | Sadlesea Comms">
            <a:extLst>
              <a:ext uri="{FF2B5EF4-FFF2-40B4-BE49-F238E27FC236}">
                <a16:creationId xmlns:a16="http://schemas.microsoft.com/office/drawing/2014/main" id="{B0261271-85BC-820F-1D92-F8346E3E0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61427"/>
            <a:ext cx="4094922" cy="409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Ocean Signal MOB1">
            <a:extLst>
              <a:ext uri="{FF2B5EF4-FFF2-40B4-BE49-F238E27FC236}">
                <a16:creationId xmlns:a16="http://schemas.microsoft.com/office/drawing/2014/main" id="{460E1CBE-56D5-CB32-A6AF-88ED8DC29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264" y="4343613"/>
            <a:ext cx="2012736" cy="201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154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0" y="1020445"/>
            <a:ext cx="2895600" cy="1325563"/>
          </a:xfrm>
        </p:spPr>
        <p:txBody>
          <a:bodyPr/>
          <a:lstStyle/>
          <a:p>
            <a:r>
              <a:rPr lang="en-US" dirty="0" err="1"/>
              <a:t>ämnen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1D7E5-EF66-4BCD-8DAA-E9061157F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674013"/>
            <a:ext cx="2895600" cy="3269589"/>
          </a:xfrm>
        </p:spPr>
        <p:txBody>
          <a:bodyPr>
            <a:normAutofit/>
          </a:bodyPr>
          <a:lstStyle/>
          <a:p>
            <a:r>
              <a:rPr lang="en-US" dirty="0" err="1"/>
              <a:t>Navigationsutrustning</a:t>
            </a:r>
            <a:endParaRPr lang="en-US" dirty="0"/>
          </a:p>
          <a:p>
            <a:r>
              <a:rPr lang="en-US" dirty="0"/>
              <a:t>Elektronik </a:t>
            </a:r>
            <a:r>
              <a:rPr lang="en-US" dirty="0" err="1"/>
              <a:t>ombord</a:t>
            </a:r>
            <a:endParaRPr lang="en-US" dirty="0"/>
          </a:p>
          <a:p>
            <a:r>
              <a:rPr lang="en-US" dirty="0" err="1"/>
              <a:t>Kommunikation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02A8827-B1A1-2D2F-D6DD-E886B886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19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2857A-96E9-4F52-C584-6F7ACA646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27F58-528E-BCBF-5359-9B53F12E4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268360"/>
            <a:ext cx="7288282" cy="2121177"/>
          </a:xfrm>
        </p:spPr>
        <p:txBody>
          <a:bodyPr/>
          <a:lstStyle/>
          <a:p>
            <a:r>
              <a:rPr lang="sv-SE" dirty="0"/>
              <a:t>Satellitkommunikation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52571-327D-2E96-A86F-08ACC6804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2388" y="2763078"/>
            <a:ext cx="7288212" cy="3407051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dirty="0"/>
              <a:t>Iridium GO</a:t>
            </a:r>
          </a:p>
          <a:p>
            <a:pPr lvl="2"/>
            <a:r>
              <a:rPr lang="en-US" dirty="0"/>
              <a:t>14000</a:t>
            </a:r>
            <a:r>
              <a:rPr lang="en-US" dirty="0">
                <a:sym typeface="Wingdings" panose="05000000000000000000" pitchFamily="2" charset="2"/>
              </a:rPr>
              <a:t>:- för </a:t>
            </a:r>
            <a:r>
              <a:rPr lang="en-US" dirty="0" err="1">
                <a:sym typeface="Wingdings" panose="05000000000000000000" pitchFamily="2" charset="2"/>
              </a:rPr>
              <a:t>hårdvara</a:t>
            </a:r>
            <a:r>
              <a:rPr lang="en-US" dirty="0">
                <a:sym typeface="Wingdings" panose="05000000000000000000" pitchFamily="2" charset="2"/>
              </a:rPr>
              <a:t>, ca 1000:- per </a:t>
            </a:r>
            <a:r>
              <a:rPr lang="en-US" dirty="0" err="1">
                <a:sym typeface="Wingdings" panose="05000000000000000000" pitchFamily="2" charset="2"/>
              </a:rPr>
              <a:t>månad</a:t>
            </a:r>
            <a:r>
              <a:rPr lang="en-US" dirty="0">
                <a:sym typeface="Wingdings" panose="05000000000000000000" pitchFamily="2" charset="2"/>
              </a:rPr>
              <a:t> </a:t>
            </a:r>
          </a:p>
          <a:p>
            <a:pPr lvl="2"/>
            <a:r>
              <a:rPr lang="en-US" dirty="0" err="1"/>
              <a:t>Mobilkopplad</a:t>
            </a:r>
            <a:r>
              <a:rPr lang="en-US" dirty="0"/>
              <a:t>, </a:t>
            </a:r>
            <a:r>
              <a:rPr lang="en-US" dirty="0" err="1"/>
              <a:t>Väderappar</a:t>
            </a:r>
            <a:r>
              <a:rPr lang="en-US" dirty="0"/>
              <a:t>, </a:t>
            </a:r>
            <a:r>
              <a:rPr lang="en-US" dirty="0" err="1"/>
              <a:t>andra</a:t>
            </a:r>
            <a:r>
              <a:rPr lang="en-US" dirty="0"/>
              <a:t> </a:t>
            </a:r>
            <a:r>
              <a:rPr lang="en-US" dirty="0" err="1"/>
              <a:t>appar</a:t>
            </a:r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Garmin </a:t>
            </a:r>
            <a:r>
              <a:rPr lang="en-US" dirty="0" err="1"/>
              <a:t>Inreach</a:t>
            </a:r>
            <a:endParaRPr lang="en-US" dirty="0"/>
          </a:p>
          <a:p>
            <a:pPr lvl="2"/>
            <a:r>
              <a:rPr lang="en-US" dirty="0"/>
              <a:t>4000:- för </a:t>
            </a:r>
            <a:r>
              <a:rPr lang="en-US" dirty="0" err="1"/>
              <a:t>hårdvara</a:t>
            </a:r>
            <a:r>
              <a:rPr lang="en-US" dirty="0"/>
              <a:t>, ca 600:- per </a:t>
            </a:r>
            <a:r>
              <a:rPr lang="en-US" dirty="0" err="1"/>
              <a:t>månad</a:t>
            </a:r>
            <a:endParaRPr lang="en-US" dirty="0"/>
          </a:p>
          <a:p>
            <a:pPr lvl="2"/>
            <a:r>
              <a:rPr lang="en-US" dirty="0"/>
              <a:t>Mer </a:t>
            </a:r>
            <a:r>
              <a:rPr lang="en-US" dirty="0" err="1"/>
              <a:t>som</a:t>
            </a:r>
            <a:r>
              <a:rPr lang="en-US" dirty="0"/>
              <a:t> SMS, </a:t>
            </a:r>
            <a:r>
              <a:rPr lang="en-US" dirty="0" err="1"/>
              <a:t>Billigare</a:t>
            </a:r>
            <a:r>
              <a:rPr lang="en-US" dirty="0"/>
              <a:t>, </a:t>
            </a:r>
            <a:r>
              <a:rPr lang="en-US" dirty="0" err="1"/>
              <a:t>Mindre</a:t>
            </a:r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Starlink</a:t>
            </a:r>
          </a:p>
          <a:p>
            <a:pPr lvl="2"/>
            <a:r>
              <a:rPr lang="en-US" dirty="0"/>
              <a:t>4000:- för </a:t>
            </a:r>
            <a:r>
              <a:rPr lang="en-US" dirty="0" err="1"/>
              <a:t>hårdvara</a:t>
            </a:r>
            <a:r>
              <a:rPr lang="en-US" dirty="0"/>
              <a:t>, ca 500:- per </a:t>
            </a:r>
            <a:r>
              <a:rPr lang="en-US" dirty="0" err="1"/>
              <a:t>månad</a:t>
            </a:r>
            <a:r>
              <a:rPr lang="en-US" dirty="0"/>
              <a:t>, dock 3200:- till </a:t>
            </a:r>
            <a:r>
              <a:rPr lang="en-US" dirty="0" err="1"/>
              <a:t>havs</a:t>
            </a:r>
            <a:endParaRPr lang="en-US" dirty="0"/>
          </a:p>
          <a:p>
            <a:pPr lvl="2"/>
            <a:r>
              <a:rPr lang="en-US" dirty="0" err="1"/>
              <a:t>Ej</a:t>
            </a:r>
            <a:r>
              <a:rPr lang="en-US" dirty="0"/>
              <a:t> </a:t>
            </a:r>
            <a:r>
              <a:rPr lang="en-US" dirty="0" err="1"/>
              <a:t>nödutrustning</a:t>
            </a:r>
            <a:r>
              <a:rPr lang="en-US" dirty="0"/>
              <a:t>, Kolla </a:t>
            </a:r>
            <a:r>
              <a:rPr lang="en-US" dirty="0" err="1"/>
              <a:t>planerna</a:t>
            </a:r>
            <a:r>
              <a:rPr lang="en-US" dirty="0"/>
              <a:t>, </a:t>
            </a:r>
            <a:r>
              <a:rPr lang="en-US" dirty="0" err="1"/>
              <a:t>Drar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, </a:t>
            </a:r>
            <a:r>
              <a:rPr lang="en-US" dirty="0" err="1"/>
              <a:t>Bredband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hela</a:t>
            </a:r>
            <a:r>
              <a:rPr lang="en-US" dirty="0"/>
              <a:t> </a:t>
            </a:r>
            <a:r>
              <a:rPr lang="en-US" dirty="0" err="1"/>
              <a:t>världen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F927C49-D37D-E65C-A770-11ECB6DBD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BF01C06A-EEF3-5694-776A-2FE8A91D52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Iridium GO! Rental | Verizon Satellite">
            <a:extLst>
              <a:ext uri="{FF2B5EF4-FFF2-40B4-BE49-F238E27FC236}">
                <a16:creationId xmlns:a16="http://schemas.microsoft.com/office/drawing/2014/main" id="{8D2F9FE8-3D6F-EC55-F412-9B32FE2F0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326" y="268360"/>
            <a:ext cx="2846439" cy="284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armin inReach Mini 2,Flame Red, GPS med satellitkommunikation - Handhållen  Gps - Garmin inReach Mini 2,Flame Red, GPS med satellitkommunikation | XXL">
            <a:extLst>
              <a:ext uri="{FF2B5EF4-FFF2-40B4-BE49-F238E27FC236}">
                <a16:creationId xmlns:a16="http://schemas.microsoft.com/office/drawing/2014/main" id="{4E1D03C8-AC2A-805A-DDBD-690CACD7D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575" y="2409249"/>
            <a:ext cx="2158181" cy="215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ll You Need To Know About Starlink Gen 3 - Spacelink Installations">
            <a:extLst>
              <a:ext uri="{FF2B5EF4-FFF2-40B4-BE49-F238E27FC236}">
                <a16:creationId xmlns:a16="http://schemas.microsoft.com/office/drawing/2014/main" id="{4D37D076-4780-D0F8-FF8C-0CD8BA8F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4408673"/>
            <a:ext cx="2703256" cy="270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756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A02F3-2B67-4640-85FC-A2AD42CEA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88DBF-3D27-8E9A-24DD-A98B77D2F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268360"/>
            <a:ext cx="7288282" cy="2121177"/>
          </a:xfrm>
        </p:spPr>
        <p:txBody>
          <a:bodyPr/>
          <a:lstStyle/>
          <a:p>
            <a:r>
              <a:rPr lang="sv-SE" dirty="0"/>
              <a:t>Mobilkommunikation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C6A62-664A-374C-6281-F0319AF2A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2388" y="2763078"/>
            <a:ext cx="7288212" cy="3407051"/>
          </a:xfrm>
        </p:spPr>
        <p:txBody>
          <a:bodyPr>
            <a:normAutofit/>
          </a:bodyPr>
          <a:lstStyle/>
          <a:p>
            <a:pPr lvl="1"/>
            <a:r>
              <a:rPr lang="en-US" dirty="0" err="1"/>
              <a:t>Fysiska</a:t>
            </a:r>
            <a:r>
              <a:rPr lang="en-US" dirty="0"/>
              <a:t> SIM-</a:t>
            </a:r>
            <a:r>
              <a:rPr lang="en-US" dirty="0" err="1"/>
              <a:t>kort</a:t>
            </a:r>
            <a:r>
              <a:rPr lang="en-US" dirty="0"/>
              <a:t> - </a:t>
            </a:r>
            <a:r>
              <a:rPr lang="en-US" dirty="0" err="1"/>
              <a:t>kräver</a:t>
            </a:r>
            <a:r>
              <a:rPr lang="en-US" dirty="0"/>
              <a:t> </a:t>
            </a:r>
            <a:r>
              <a:rPr lang="en-US" dirty="0" err="1"/>
              <a:t>jolletur</a:t>
            </a:r>
            <a:r>
              <a:rPr lang="en-US" dirty="0"/>
              <a:t>, </a:t>
            </a:r>
            <a:r>
              <a:rPr lang="en-US" dirty="0" err="1"/>
              <a:t>många</a:t>
            </a:r>
            <a:r>
              <a:rPr lang="en-US" dirty="0"/>
              <a:t> </a:t>
            </a:r>
            <a:r>
              <a:rPr lang="en-US" dirty="0" err="1"/>
              <a:t>byten</a:t>
            </a:r>
            <a:endParaRPr lang="en-US" dirty="0"/>
          </a:p>
          <a:p>
            <a:pPr lvl="1"/>
            <a:r>
              <a:rPr lang="en-US" dirty="0" err="1"/>
              <a:t>eSIM</a:t>
            </a:r>
            <a:r>
              <a:rPr lang="en-US" dirty="0"/>
              <a:t> - </a:t>
            </a:r>
            <a:r>
              <a:rPr lang="en-US" dirty="0" err="1"/>
              <a:t>kräver</a:t>
            </a:r>
            <a:r>
              <a:rPr lang="en-US" dirty="0"/>
              <a:t> internet, </a:t>
            </a:r>
            <a:r>
              <a:rPr lang="en-US" dirty="0" err="1"/>
              <a:t>bättre</a:t>
            </a:r>
            <a:r>
              <a:rPr lang="en-US" dirty="0"/>
              <a:t> deals</a:t>
            </a:r>
          </a:p>
          <a:p>
            <a:pPr lvl="1"/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EE6DC17-9468-1972-5F2C-E93A2D90E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49352BCE-DF8C-68A6-53DA-A4F4D99AD5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Airalo | Viva Technology ☆">
            <a:extLst>
              <a:ext uri="{FF2B5EF4-FFF2-40B4-BE49-F238E27FC236}">
                <a16:creationId xmlns:a16="http://schemas.microsoft.com/office/drawing/2014/main" id="{973C6B1B-0A52-CDD1-E30B-429442157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546" y="3780704"/>
            <a:ext cx="1226045" cy="137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SL CSL SIM-kort - med CSL-konto CSL SIM-kort - GB Security">
            <a:extLst>
              <a:ext uri="{FF2B5EF4-FFF2-40B4-BE49-F238E27FC236}">
                <a16:creationId xmlns:a16="http://schemas.microsoft.com/office/drawing/2014/main" id="{40589B9B-A699-5805-6009-07505D868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706" y="2079559"/>
            <a:ext cx="1163894" cy="116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173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E01A5-C136-8FFC-9B6E-53376AC37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ADCE5-B4CF-C218-A681-9CDABAFFB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268360"/>
            <a:ext cx="7288282" cy="2121177"/>
          </a:xfrm>
        </p:spPr>
        <p:txBody>
          <a:bodyPr/>
          <a:lstStyle/>
          <a:p>
            <a:r>
              <a:rPr lang="sv-SE" dirty="0"/>
              <a:t>Nätverk ombord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79356-DF50-AA7A-EAED-7FAF6B839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2388" y="2763078"/>
            <a:ext cx="7288212" cy="3407051"/>
          </a:xfrm>
        </p:spPr>
        <p:txBody>
          <a:bodyPr>
            <a:normAutofit/>
          </a:bodyPr>
          <a:lstStyle/>
          <a:p>
            <a:pPr lvl="1"/>
            <a:r>
              <a:rPr lang="en-US" dirty="0" err="1"/>
              <a:t>WiFi</a:t>
            </a:r>
            <a:r>
              <a:rPr lang="en-US" dirty="0"/>
              <a:t> - TV, </a:t>
            </a:r>
            <a:r>
              <a:rPr lang="en-US" dirty="0" err="1"/>
              <a:t>padda</a:t>
            </a:r>
            <a:r>
              <a:rPr lang="en-US" dirty="0"/>
              <a:t>, </a:t>
            </a:r>
            <a:r>
              <a:rPr lang="en-US" dirty="0" err="1"/>
              <a:t>dator</a:t>
            </a:r>
            <a:r>
              <a:rPr lang="en-US" dirty="0"/>
              <a:t>, </a:t>
            </a:r>
            <a:r>
              <a:rPr lang="en-US" dirty="0" err="1"/>
              <a:t>brytare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sensorer</a:t>
            </a:r>
            <a:r>
              <a:rPr lang="en-US" dirty="0"/>
              <a:t> </a:t>
            </a:r>
            <a:r>
              <a:rPr lang="en-US" dirty="0" err="1"/>
              <a:t>ombord</a:t>
            </a:r>
            <a:endParaRPr lang="en-US" dirty="0"/>
          </a:p>
          <a:p>
            <a:pPr lvl="1"/>
            <a:r>
              <a:rPr lang="en-US" dirty="0"/>
              <a:t>Hotspot – </a:t>
            </a:r>
            <a:r>
              <a:rPr lang="en-US" dirty="0" err="1"/>
              <a:t>Billigt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snabbt</a:t>
            </a:r>
            <a:r>
              <a:rPr lang="en-US" dirty="0"/>
              <a:t> med </a:t>
            </a:r>
            <a:r>
              <a:rPr lang="en-US" dirty="0" err="1"/>
              <a:t>telefon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mast</a:t>
            </a:r>
          </a:p>
          <a:p>
            <a:pPr lvl="1"/>
            <a:r>
              <a:rPr lang="en-US" dirty="0"/>
              <a:t>Mobil router – </a:t>
            </a:r>
            <a:r>
              <a:rPr lang="en-US" dirty="0" err="1"/>
              <a:t>Dedikerad</a:t>
            </a:r>
            <a:r>
              <a:rPr lang="en-US" dirty="0"/>
              <a:t> </a:t>
            </a:r>
            <a:r>
              <a:rPr lang="en-US" dirty="0" err="1"/>
              <a:t>uppkoppling</a:t>
            </a:r>
            <a:r>
              <a:rPr lang="en-US" dirty="0"/>
              <a:t> </a:t>
            </a:r>
            <a:r>
              <a:rPr lang="en-US" dirty="0" err="1"/>
              <a:t>alltid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7ED6CBB-3BAA-3C9D-DAEF-3DE735883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E7779BD3-0349-38CB-49E2-1AAE22F06F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Teltonika RUT241 4G-router">
            <a:extLst>
              <a:ext uri="{FF2B5EF4-FFF2-40B4-BE49-F238E27FC236}">
                <a16:creationId xmlns:a16="http://schemas.microsoft.com/office/drawing/2014/main" id="{6A305CCB-52BE-B03B-543A-9DEBEB836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59" y="2703902"/>
            <a:ext cx="5602287" cy="352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67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97083-DE69-C9D3-038C-DA81708C4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FA9C1-A09D-C10F-36DC-FD2A7E52A2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1918" y="3329790"/>
            <a:ext cx="4941771" cy="3200400"/>
          </a:xfrm>
        </p:spPr>
        <p:txBody>
          <a:bodyPr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867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8DBD1-DB29-D44F-FD5A-3071BB37E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7861" y="487018"/>
            <a:ext cx="6416702" cy="3377354"/>
          </a:xfrm>
        </p:spPr>
        <p:txBody>
          <a:bodyPr/>
          <a:lstStyle/>
          <a:p>
            <a:r>
              <a:rPr lang="en-US" dirty="0" err="1"/>
              <a:t>Navigationsutrustning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796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268360"/>
            <a:ext cx="7288282" cy="2121177"/>
          </a:xfrm>
        </p:spPr>
        <p:txBody>
          <a:bodyPr/>
          <a:lstStyle/>
          <a:p>
            <a:r>
              <a:rPr lang="en-US" dirty="0" err="1"/>
              <a:t>Klassisk</a:t>
            </a:r>
            <a:r>
              <a:rPr lang="en-US" dirty="0"/>
              <a:t> plotter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2388" y="2763078"/>
            <a:ext cx="7288212" cy="3407051"/>
          </a:xfrm>
        </p:spPr>
        <p:txBody>
          <a:bodyPr>
            <a:normAutofit/>
          </a:bodyPr>
          <a:lstStyle/>
          <a:p>
            <a:r>
              <a:rPr lang="en-US" dirty="0"/>
              <a:t>The usual suspects; Garmin / </a:t>
            </a:r>
            <a:r>
              <a:rPr lang="en-US" dirty="0" err="1"/>
              <a:t>Raymarine</a:t>
            </a:r>
            <a:r>
              <a:rPr lang="en-US" dirty="0"/>
              <a:t> /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 err="1"/>
              <a:t>Betrott</a:t>
            </a:r>
            <a:r>
              <a:rPr lang="en-US" dirty="0"/>
              <a:t> </a:t>
            </a:r>
            <a:r>
              <a:rPr lang="en-US" dirty="0" err="1"/>
              <a:t>varumärke</a:t>
            </a:r>
            <a:r>
              <a:rPr lang="en-US" dirty="0"/>
              <a:t>, </a:t>
            </a:r>
            <a:r>
              <a:rPr lang="en-US" dirty="0" err="1"/>
              <a:t>anpassad</a:t>
            </a:r>
            <a:r>
              <a:rPr lang="en-US" dirty="0"/>
              <a:t> för </a:t>
            </a:r>
            <a:r>
              <a:rPr lang="en-US" dirty="0" err="1"/>
              <a:t>båtar</a:t>
            </a:r>
            <a:endParaRPr lang="en-US" dirty="0"/>
          </a:p>
          <a:p>
            <a:pPr lvl="1"/>
            <a:r>
              <a:rPr lang="en-US" dirty="0" err="1"/>
              <a:t>Utbredd</a:t>
            </a:r>
            <a:r>
              <a:rPr lang="en-US" dirty="0"/>
              <a:t> </a:t>
            </a:r>
            <a:r>
              <a:rPr lang="en-US" dirty="0" err="1"/>
              <a:t>kunskapsbas</a:t>
            </a:r>
            <a:r>
              <a:rPr lang="en-US" dirty="0"/>
              <a:t> hos </a:t>
            </a:r>
            <a:r>
              <a:rPr lang="en-US" dirty="0" err="1"/>
              <a:t>andra</a:t>
            </a:r>
            <a:r>
              <a:rPr lang="en-US" dirty="0"/>
              <a:t> </a:t>
            </a:r>
            <a:r>
              <a:rPr lang="en-US" dirty="0" err="1"/>
              <a:t>seglare</a:t>
            </a:r>
            <a:endParaRPr lang="en-US" dirty="0"/>
          </a:p>
          <a:p>
            <a:pPr lvl="1"/>
            <a:r>
              <a:rPr lang="en-US" dirty="0" err="1"/>
              <a:t>Förväntad</a:t>
            </a:r>
            <a:r>
              <a:rPr lang="en-US" dirty="0"/>
              <a:t> </a:t>
            </a:r>
            <a:r>
              <a:rPr lang="en-US" dirty="0" err="1"/>
              <a:t>funktionalitet</a:t>
            </a:r>
            <a:endParaRPr lang="en-US" dirty="0"/>
          </a:p>
          <a:p>
            <a:pPr lvl="1"/>
            <a:r>
              <a:rPr lang="en-US" dirty="0"/>
              <a:t>Service </a:t>
            </a:r>
            <a:r>
              <a:rPr lang="en-US" dirty="0" err="1"/>
              <a:t>tillgänglig</a:t>
            </a:r>
            <a:endParaRPr lang="en-US" dirty="0"/>
          </a:p>
          <a:p>
            <a:pPr lvl="1"/>
            <a:r>
              <a:rPr lang="en-US" dirty="0" err="1"/>
              <a:t>Kostsamt</a:t>
            </a:r>
            <a:r>
              <a:rPr lang="en-US" dirty="0"/>
              <a:t>, </a:t>
            </a:r>
            <a:r>
              <a:rPr lang="en-US" dirty="0" err="1"/>
              <a:t>från</a:t>
            </a:r>
            <a:r>
              <a:rPr lang="en-US" dirty="0"/>
              <a:t> 7-22k</a:t>
            </a:r>
          </a:p>
          <a:p>
            <a:pPr lvl="1"/>
            <a:r>
              <a:rPr lang="en-US" dirty="0" err="1"/>
              <a:t>Sällan</a:t>
            </a:r>
            <a:r>
              <a:rPr lang="en-US" dirty="0"/>
              <a:t> moderna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CE635A2-70B8-3EAB-6A18-952B02EB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520B4B7E-D843-896E-28A1-6F35834E9E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D9FEDF2-7405-9BB2-1DA7-1E6151754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46" y="2268108"/>
            <a:ext cx="6119854" cy="458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C34E9-E058-F154-1082-056607FC1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82974-6E5F-2BD8-299B-3DC9FA1B2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268360"/>
            <a:ext cx="7288282" cy="2121177"/>
          </a:xfrm>
        </p:spPr>
        <p:txBody>
          <a:bodyPr/>
          <a:lstStyle/>
          <a:p>
            <a:r>
              <a:rPr lang="sv-SE" dirty="0"/>
              <a:t>nya </a:t>
            </a:r>
            <a:r>
              <a:rPr lang="en-US" dirty="0" err="1"/>
              <a:t>alternativ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6628EB-797D-CE9F-495C-EB6DAC9BA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2388" y="2763078"/>
            <a:ext cx="7288212" cy="3407051"/>
          </a:xfrm>
        </p:spPr>
        <p:txBody>
          <a:bodyPr>
            <a:normAutofit/>
          </a:bodyPr>
          <a:lstStyle/>
          <a:p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våga</a:t>
            </a:r>
            <a:r>
              <a:rPr lang="en-US" dirty="0"/>
              <a:t> </a:t>
            </a:r>
            <a:r>
              <a:rPr lang="en-US" dirty="0" err="1"/>
              <a:t>underöka</a:t>
            </a:r>
            <a:r>
              <a:rPr lang="en-US" dirty="0"/>
              <a:t> </a:t>
            </a:r>
            <a:r>
              <a:rPr lang="en-US" dirty="0" err="1"/>
              <a:t>ny</a:t>
            </a:r>
            <a:r>
              <a:rPr lang="en-US" dirty="0"/>
              <a:t> </a:t>
            </a:r>
            <a:r>
              <a:rPr lang="en-US" dirty="0" err="1"/>
              <a:t>teknik</a:t>
            </a:r>
            <a:endParaRPr lang="en-US" dirty="0"/>
          </a:p>
          <a:p>
            <a:pPr lvl="1"/>
            <a:r>
              <a:rPr lang="en-US" dirty="0"/>
              <a:t>Kan man </a:t>
            </a:r>
            <a:r>
              <a:rPr lang="en-US" dirty="0" err="1"/>
              <a:t>använda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padda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sjökort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Är</a:t>
            </a:r>
            <a:r>
              <a:rPr lang="en-US" dirty="0"/>
              <a:t> det </a:t>
            </a:r>
            <a:r>
              <a:rPr lang="en-US" dirty="0" err="1"/>
              <a:t>komplicerat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Vad </a:t>
            </a:r>
            <a:r>
              <a:rPr lang="en-US" dirty="0" err="1"/>
              <a:t>händer</a:t>
            </a:r>
            <a:r>
              <a:rPr lang="en-US" dirty="0"/>
              <a:t> om </a:t>
            </a:r>
            <a:r>
              <a:rPr lang="en-US" dirty="0" err="1"/>
              <a:t>något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</a:t>
            </a:r>
            <a:r>
              <a:rPr lang="en-US" dirty="0" err="1"/>
              <a:t>fel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Vem </a:t>
            </a:r>
            <a:r>
              <a:rPr lang="en-US" dirty="0" err="1"/>
              <a:t>säger</a:t>
            </a:r>
            <a:r>
              <a:rPr lang="en-US" dirty="0"/>
              <a:t> </a:t>
            </a:r>
            <a:r>
              <a:rPr lang="en-US" dirty="0" err="1"/>
              <a:t>egentligen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Garmin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bättre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Behövs</a:t>
            </a:r>
            <a:r>
              <a:rPr lang="en-US" dirty="0"/>
              <a:t> internet </a:t>
            </a:r>
            <a:r>
              <a:rPr lang="en-US" dirty="0" err="1"/>
              <a:t>ombord</a:t>
            </a:r>
            <a:r>
              <a:rPr lang="en-US" dirty="0"/>
              <a:t> till </a:t>
            </a:r>
            <a:r>
              <a:rPr lang="en-US" dirty="0" err="1"/>
              <a:t>havs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Hur </a:t>
            </a:r>
            <a:r>
              <a:rPr lang="en-US" dirty="0" err="1"/>
              <a:t>pratar</a:t>
            </a:r>
            <a:r>
              <a:rPr lang="en-US" dirty="0"/>
              <a:t> den med instrument </a:t>
            </a:r>
            <a:r>
              <a:rPr lang="en-US" dirty="0" err="1"/>
              <a:t>ombord</a:t>
            </a:r>
            <a:r>
              <a:rPr lang="en-US" dirty="0"/>
              <a:t>?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1D68FF8-9E17-81AB-5405-FF0087718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606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9C656-FEEE-AF72-295E-5CCA8F319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00626-33B5-6980-37BE-F1852AD17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4" y="1671639"/>
            <a:ext cx="5884027" cy="1204912"/>
          </a:xfrm>
        </p:spPr>
        <p:txBody>
          <a:bodyPr/>
          <a:lstStyle/>
          <a:p>
            <a:r>
              <a:rPr lang="en-US" dirty="0" err="1"/>
              <a:t>OpenCPN</a:t>
            </a:r>
            <a:endParaRPr lang="en-US" dirty="0"/>
          </a:p>
        </p:txBody>
      </p:sp>
      <p:pic>
        <p:nvPicPr>
          <p:cNvPr id="47" name="Picture Placeholder 46">
            <a:extLst>
              <a:ext uri="{FF2B5EF4-FFF2-40B4-BE49-F238E27FC236}">
                <a16:creationId xmlns:a16="http://schemas.microsoft.com/office/drawing/2014/main" id="{4C8E9FFA-1DE5-403A-0B4A-1CECFF7FAB5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6628" t="-77065" r="13858" b="-192"/>
          <a:stretch/>
        </p:blipFill>
        <p:spPr>
          <a:xfrm>
            <a:off x="-28230" y="0"/>
            <a:ext cx="5481955" cy="6876288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3B95F-D44D-009B-C998-E841D6CE1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9D1BC8-32BC-0E44-3111-FAB1BE78B42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453725" y="3660774"/>
            <a:ext cx="5907176" cy="2536826"/>
          </a:xfrm>
        </p:spPr>
        <p:txBody>
          <a:bodyPr>
            <a:noAutofit/>
          </a:bodyPr>
          <a:lstStyle/>
          <a:p>
            <a:r>
              <a:rPr lang="en-US" dirty="0"/>
              <a:t>Open source </a:t>
            </a:r>
            <a:r>
              <a:rPr lang="en-US" dirty="0" err="1"/>
              <a:t>mjukvara</a:t>
            </a:r>
            <a:r>
              <a:rPr lang="en-US" dirty="0"/>
              <a:t>, </a:t>
            </a:r>
            <a:r>
              <a:rPr lang="en-US" dirty="0" err="1"/>
              <a:t>delvis</a:t>
            </a:r>
            <a:r>
              <a:rPr lang="en-US" dirty="0"/>
              <a:t> gratis </a:t>
            </a:r>
            <a:r>
              <a:rPr lang="en-US" dirty="0" err="1"/>
              <a:t>sjökort</a:t>
            </a:r>
            <a:r>
              <a:rPr lang="en-US" dirty="0"/>
              <a:t>.</a:t>
            </a:r>
          </a:p>
          <a:p>
            <a:r>
              <a:rPr lang="en-US" dirty="0"/>
              <a:t>Finns för </a:t>
            </a:r>
            <a:r>
              <a:rPr lang="en-US" dirty="0" err="1"/>
              <a:t>både</a:t>
            </a:r>
            <a:r>
              <a:rPr lang="en-US" dirty="0"/>
              <a:t> </a:t>
            </a:r>
            <a:r>
              <a:rPr lang="en-US" dirty="0" err="1"/>
              <a:t>dator</a:t>
            </a:r>
            <a:r>
              <a:rPr lang="en-US" dirty="0"/>
              <a:t>, </a:t>
            </a:r>
            <a:r>
              <a:rPr lang="en-US" dirty="0" err="1"/>
              <a:t>padda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telefon</a:t>
            </a:r>
            <a:r>
              <a:rPr lang="en-US" dirty="0"/>
              <a:t>.</a:t>
            </a:r>
          </a:p>
          <a:p>
            <a:r>
              <a:rPr lang="en-US" dirty="0" err="1"/>
              <a:t>Kräver</a:t>
            </a:r>
            <a:r>
              <a:rPr lang="en-US" dirty="0"/>
              <a:t> </a:t>
            </a:r>
            <a:r>
              <a:rPr lang="en-US" dirty="0" err="1"/>
              <a:t>anpassning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datorkunskap</a:t>
            </a:r>
            <a:r>
              <a:rPr lang="en-US" dirty="0"/>
              <a:t>.</a:t>
            </a:r>
          </a:p>
          <a:p>
            <a:r>
              <a:rPr lang="en-US" dirty="0"/>
              <a:t>Kan </a:t>
            </a:r>
            <a:r>
              <a:rPr lang="en-US" dirty="0" err="1"/>
              <a:t>integreras</a:t>
            </a:r>
            <a:r>
              <a:rPr lang="en-US" dirty="0"/>
              <a:t> till </a:t>
            </a:r>
            <a:r>
              <a:rPr lang="en-US" dirty="0" err="1"/>
              <a:t>båtar</a:t>
            </a:r>
            <a:r>
              <a:rPr lang="en-US" dirty="0"/>
              <a:t> med multiplexer etc.</a:t>
            </a:r>
          </a:p>
          <a:p>
            <a:r>
              <a:rPr lang="en-US" dirty="0" err="1"/>
              <a:t>Funnits</a:t>
            </a:r>
            <a:r>
              <a:rPr lang="en-US" dirty="0"/>
              <a:t> </a:t>
            </a:r>
            <a:r>
              <a:rPr lang="en-US" dirty="0" err="1"/>
              <a:t>länge</a:t>
            </a:r>
            <a:r>
              <a:rPr lang="en-US" dirty="0"/>
              <a:t>, </a:t>
            </a:r>
            <a:r>
              <a:rPr lang="en-US" dirty="0" err="1"/>
              <a:t>många</a:t>
            </a:r>
            <a:r>
              <a:rPr lang="en-US" dirty="0"/>
              <a:t> </a:t>
            </a:r>
            <a:r>
              <a:rPr lang="en-US" dirty="0" err="1"/>
              <a:t>användare</a:t>
            </a:r>
            <a:r>
              <a:rPr lang="en-US" dirty="0"/>
              <a:t>, </a:t>
            </a:r>
            <a:r>
              <a:rPr lang="en-US" dirty="0" err="1"/>
              <a:t>kräver</a:t>
            </a:r>
            <a:r>
              <a:rPr lang="en-US" dirty="0"/>
              <a:t> lite fix.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20FC40F-D6DB-5EA8-EA74-C037D05C5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876300"/>
            <a:ext cx="5246255" cy="1709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236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041D8-A11A-DB15-10FB-B4CD6078A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CDDEE-2510-D9CD-F3AD-5D5655E22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4" y="1671639"/>
            <a:ext cx="5884027" cy="1204912"/>
          </a:xfrm>
        </p:spPr>
        <p:txBody>
          <a:bodyPr/>
          <a:lstStyle/>
          <a:p>
            <a:r>
              <a:rPr lang="en-US" dirty="0"/>
              <a:t>Navionics (Garmin)</a:t>
            </a:r>
          </a:p>
        </p:txBody>
      </p:sp>
      <p:pic>
        <p:nvPicPr>
          <p:cNvPr id="47" name="Picture Placeholder 46">
            <a:extLst>
              <a:ext uri="{FF2B5EF4-FFF2-40B4-BE49-F238E27FC236}">
                <a16:creationId xmlns:a16="http://schemas.microsoft.com/office/drawing/2014/main" id="{A4DF7D2A-CF32-9873-1434-D2375A7F5F9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588" t="-61936" r="410" b="-431"/>
          <a:stretch/>
        </p:blipFill>
        <p:spPr>
          <a:xfrm>
            <a:off x="-28230" y="0"/>
            <a:ext cx="5481955" cy="6876288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AAE22-78C0-994A-354B-7BE1EACAA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8E98D-C968-DA31-57F9-67B97631137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453725" y="3660774"/>
            <a:ext cx="5907176" cy="2536826"/>
          </a:xfrm>
        </p:spPr>
        <p:txBody>
          <a:bodyPr>
            <a:noAutofit/>
          </a:bodyPr>
          <a:lstStyle/>
          <a:p>
            <a:r>
              <a:rPr lang="en-US" dirty="0"/>
              <a:t>Gratis app, men </a:t>
            </a:r>
            <a:r>
              <a:rPr lang="en-US" dirty="0" err="1"/>
              <a:t>abonnemang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sjökort</a:t>
            </a:r>
            <a:r>
              <a:rPr lang="en-US" dirty="0"/>
              <a:t> </a:t>
            </a:r>
            <a:r>
              <a:rPr lang="en-US" dirty="0" err="1"/>
              <a:t>kostar</a:t>
            </a:r>
            <a:r>
              <a:rPr lang="en-US" dirty="0"/>
              <a:t>.</a:t>
            </a:r>
          </a:p>
          <a:p>
            <a:r>
              <a:rPr lang="en-US" dirty="0"/>
              <a:t>Kan </a:t>
            </a:r>
            <a:r>
              <a:rPr lang="en-US" dirty="0" err="1"/>
              <a:t>kombineras</a:t>
            </a:r>
            <a:r>
              <a:rPr lang="en-US" dirty="0"/>
              <a:t> med multiplexer </a:t>
            </a:r>
            <a:r>
              <a:rPr lang="en-US" dirty="0" err="1"/>
              <a:t>över</a:t>
            </a:r>
            <a:r>
              <a:rPr lang="en-US" dirty="0"/>
              <a:t> </a:t>
            </a:r>
            <a:r>
              <a:rPr lang="en-US" dirty="0" err="1"/>
              <a:t>WiFi</a:t>
            </a:r>
            <a:r>
              <a:rPr lang="en-US" dirty="0"/>
              <a:t>.</a:t>
            </a:r>
          </a:p>
          <a:p>
            <a:r>
              <a:rPr lang="en-US" dirty="0"/>
              <a:t>Max </a:t>
            </a:r>
            <a:r>
              <a:rPr lang="en-US" dirty="0" err="1"/>
              <a:t>två</a:t>
            </a:r>
            <a:r>
              <a:rPr lang="en-US" dirty="0"/>
              <a:t> </a:t>
            </a:r>
            <a:r>
              <a:rPr lang="en-US" dirty="0" err="1"/>
              <a:t>inloggade</a:t>
            </a:r>
            <a:r>
              <a:rPr lang="en-US" dirty="0"/>
              <a:t> </a:t>
            </a:r>
            <a:r>
              <a:rPr lang="en-US" dirty="0" err="1"/>
              <a:t>enheter</a:t>
            </a:r>
            <a:r>
              <a:rPr lang="en-US" dirty="0"/>
              <a:t> </a:t>
            </a:r>
            <a:r>
              <a:rPr lang="en-US" dirty="0" err="1"/>
              <a:t>samtidigt</a:t>
            </a:r>
            <a:r>
              <a:rPr lang="en-US" dirty="0"/>
              <a:t>,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förflyttas</a:t>
            </a:r>
            <a:r>
              <a:rPr lang="en-US" dirty="0"/>
              <a:t>.</a:t>
            </a:r>
          </a:p>
          <a:p>
            <a:r>
              <a:rPr lang="en-US" dirty="0" err="1"/>
              <a:t>Mycket</a:t>
            </a:r>
            <a:r>
              <a:rPr lang="en-US" dirty="0"/>
              <a:t> </a:t>
            </a:r>
            <a:r>
              <a:rPr lang="en-US" dirty="0" err="1"/>
              <a:t>populär</a:t>
            </a:r>
            <a:r>
              <a:rPr lang="en-US" dirty="0"/>
              <a:t> med Garmin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ryggen</a:t>
            </a:r>
            <a:r>
              <a:rPr lang="en-US" dirty="0"/>
              <a:t>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99F9B39-73AB-9483-4775-504199192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876300"/>
            <a:ext cx="5246255" cy="1709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490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3095A-A977-B9E6-A179-C28B03A63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C8DC1-394F-6BFA-E845-88F24EBB0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4" y="1671639"/>
            <a:ext cx="5884027" cy="1204912"/>
          </a:xfrm>
        </p:spPr>
        <p:txBody>
          <a:bodyPr/>
          <a:lstStyle/>
          <a:p>
            <a:r>
              <a:rPr lang="en-US" dirty="0" err="1"/>
              <a:t>Inavx</a:t>
            </a:r>
            <a:endParaRPr lang="en-US" dirty="0"/>
          </a:p>
        </p:txBody>
      </p:sp>
      <p:pic>
        <p:nvPicPr>
          <p:cNvPr id="47" name="Picture Placeholder 46">
            <a:extLst>
              <a:ext uri="{FF2B5EF4-FFF2-40B4-BE49-F238E27FC236}">
                <a16:creationId xmlns:a16="http://schemas.microsoft.com/office/drawing/2014/main" id="{E5B4CF39-F7B8-8CC5-4A22-1762639735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-782" t="-11209" r="-51032" b="23248"/>
          <a:stretch/>
        </p:blipFill>
        <p:spPr>
          <a:xfrm>
            <a:off x="-28230" y="0"/>
            <a:ext cx="5481955" cy="6876288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4CC53-7A3A-606F-8F4D-03FA3B66D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F5DA5C-2E66-014C-95BC-F5CE543727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453725" y="3660774"/>
            <a:ext cx="5907176" cy="2536826"/>
          </a:xfrm>
        </p:spPr>
        <p:txBody>
          <a:bodyPr>
            <a:noAutofit/>
          </a:bodyPr>
          <a:lstStyle/>
          <a:p>
            <a:r>
              <a:rPr lang="sv-SE" dirty="0"/>
              <a:t>Gratis </a:t>
            </a:r>
            <a:r>
              <a:rPr lang="sv-SE" dirty="0" err="1"/>
              <a:t>app</a:t>
            </a:r>
            <a:r>
              <a:rPr lang="sv-SE" dirty="0"/>
              <a:t>, sjökort och funktioner tillkommer.</a:t>
            </a:r>
          </a:p>
          <a:p>
            <a:r>
              <a:rPr lang="en-US" dirty="0"/>
              <a:t>Kan </a:t>
            </a:r>
            <a:r>
              <a:rPr lang="en-US" dirty="0" err="1"/>
              <a:t>kombineras</a:t>
            </a:r>
            <a:r>
              <a:rPr lang="en-US" dirty="0"/>
              <a:t> med multiplexer </a:t>
            </a:r>
            <a:r>
              <a:rPr lang="en-US" dirty="0" err="1"/>
              <a:t>över</a:t>
            </a:r>
            <a:r>
              <a:rPr lang="en-US" dirty="0"/>
              <a:t> </a:t>
            </a:r>
            <a:r>
              <a:rPr lang="en-US" dirty="0" err="1"/>
              <a:t>WiFi</a:t>
            </a:r>
            <a:r>
              <a:rPr lang="en-US" dirty="0"/>
              <a:t>.</a:t>
            </a:r>
          </a:p>
          <a:p>
            <a:r>
              <a:rPr lang="en-US" dirty="0" err="1"/>
              <a:t>Populär</a:t>
            </a:r>
            <a:r>
              <a:rPr lang="en-US" dirty="0"/>
              <a:t> </a:t>
            </a:r>
            <a:r>
              <a:rPr lang="en-US" dirty="0" err="1"/>
              <a:t>utomlands</a:t>
            </a:r>
            <a:r>
              <a:rPr lang="en-US" dirty="0"/>
              <a:t> men </a:t>
            </a:r>
            <a:r>
              <a:rPr lang="en-US" dirty="0" err="1"/>
              <a:t>saknar</a:t>
            </a:r>
            <a:r>
              <a:rPr lang="en-US" dirty="0"/>
              <a:t> Svenska </a:t>
            </a:r>
            <a:r>
              <a:rPr lang="en-US" dirty="0" err="1"/>
              <a:t>sjökort</a:t>
            </a:r>
            <a:r>
              <a:rPr lang="en-US" dirty="0"/>
              <a:t>… </a:t>
            </a:r>
          </a:p>
          <a:p>
            <a:r>
              <a:rPr lang="en-US" dirty="0" err="1"/>
              <a:t>Skippo</a:t>
            </a:r>
            <a:r>
              <a:rPr lang="en-US" dirty="0"/>
              <a:t> </a:t>
            </a:r>
            <a:r>
              <a:rPr lang="en-US" dirty="0" err="1"/>
              <a:t>ett</a:t>
            </a:r>
            <a:r>
              <a:rPr lang="en-US" dirty="0"/>
              <a:t> </a:t>
            </a:r>
            <a:r>
              <a:rPr lang="en-US" dirty="0" err="1"/>
              <a:t>alternativ</a:t>
            </a:r>
            <a:r>
              <a:rPr lang="en-US" dirty="0"/>
              <a:t> för Svenska </a:t>
            </a:r>
            <a:r>
              <a:rPr lang="en-US" dirty="0" err="1"/>
              <a:t>farvatten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2444B53-7FAD-1F92-1055-735AA9A32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876300"/>
            <a:ext cx="5246255" cy="1709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077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E2BF8-2311-A196-7F8E-6221E8D50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81B98-1F51-EBE3-0F49-138594CD7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4" y="1671639"/>
            <a:ext cx="5884027" cy="1204912"/>
          </a:xfrm>
        </p:spPr>
        <p:txBody>
          <a:bodyPr/>
          <a:lstStyle/>
          <a:p>
            <a:r>
              <a:rPr lang="en-US" dirty="0"/>
              <a:t>Orca</a:t>
            </a:r>
          </a:p>
        </p:txBody>
      </p:sp>
      <p:pic>
        <p:nvPicPr>
          <p:cNvPr id="47" name="Picture Placeholder 46">
            <a:extLst>
              <a:ext uri="{FF2B5EF4-FFF2-40B4-BE49-F238E27FC236}">
                <a16:creationId xmlns:a16="http://schemas.microsoft.com/office/drawing/2014/main" id="{955A5BFC-2A66-DCB2-78EE-63363FA10FE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-488" t="-44722" r="5693" b="25814"/>
          <a:stretch/>
        </p:blipFill>
        <p:spPr>
          <a:xfrm>
            <a:off x="-28230" y="0"/>
            <a:ext cx="5481955" cy="6876288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7F1F2-C4E4-F5EB-42D5-B1F40A3D5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B2AC8-C7D0-9C11-BE75-0431D1FE125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453725" y="3660774"/>
            <a:ext cx="5907176" cy="2536826"/>
          </a:xfrm>
        </p:spPr>
        <p:txBody>
          <a:bodyPr>
            <a:noAutofit/>
          </a:bodyPr>
          <a:lstStyle/>
          <a:p>
            <a:r>
              <a:rPr lang="sv-SE" dirty="0"/>
              <a:t>Gratis </a:t>
            </a:r>
            <a:r>
              <a:rPr lang="sv-SE" dirty="0" err="1"/>
              <a:t>app</a:t>
            </a:r>
            <a:r>
              <a:rPr lang="sv-SE" dirty="0"/>
              <a:t>, abonnemang krävs för fler funktioner.</a:t>
            </a:r>
          </a:p>
          <a:p>
            <a:r>
              <a:rPr lang="sv-SE" dirty="0"/>
              <a:t>De flesta sjökort ingår, flera inloggade tillsammans.</a:t>
            </a:r>
            <a:endParaRPr lang="en-US" dirty="0"/>
          </a:p>
          <a:p>
            <a:r>
              <a:rPr lang="en-US" dirty="0" err="1"/>
              <a:t>Dedikerad</a:t>
            </a:r>
            <a:r>
              <a:rPr lang="en-US" dirty="0"/>
              <a:t> </a:t>
            </a:r>
            <a:r>
              <a:rPr lang="en-US" dirty="0" err="1"/>
              <a:t>hårdvara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tablet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tillval</a:t>
            </a:r>
            <a:r>
              <a:rPr lang="en-US" dirty="0"/>
              <a:t>.</a:t>
            </a:r>
          </a:p>
          <a:p>
            <a:r>
              <a:rPr lang="en-US" dirty="0" err="1"/>
              <a:t>Ungt</a:t>
            </a:r>
            <a:r>
              <a:rPr lang="en-US" dirty="0"/>
              <a:t> </a:t>
            </a:r>
            <a:r>
              <a:rPr lang="en-US" dirty="0" err="1"/>
              <a:t>norskt</a:t>
            </a:r>
            <a:r>
              <a:rPr lang="en-US" dirty="0"/>
              <a:t> </a:t>
            </a:r>
            <a:r>
              <a:rPr lang="en-US" dirty="0" err="1"/>
              <a:t>bolag</a:t>
            </a:r>
            <a:r>
              <a:rPr lang="en-US" dirty="0"/>
              <a:t>, </a:t>
            </a:r>
            <a:r>
              <a:rPr lang="en-US" dirty="0" err="1"/>
              <a:t>innovativa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snabb</a:t>
            </a:r>
            <a:r>
              <a:rPr lang="en-US" dirty="0"/>
              <a:t> </a:t>
            </a:r>
            <a:r>
              <a:rPr lang="en-US" dirty="0" err="1"/>
              <a:t>utveckling</a:t>
            </a:r>
            <a:r>
              <a:rPr lang="en-US" dirty="0"/>
              <a:t>.</a:t>
            </a:r>
          </a:p>
          <a:p>
            <a:r>
              <a:rPr lang="en-US" dirty="0"/>
              <a:t>Radar, Autopilot, </a:t>
            </a:r>
            <a:r>
              <a:rPr lang="en-US" dirty="0" err="1"/>
              <a:t>Väderrouting</a:t>
            </a:r>
            <a:r>
              <a:rPr lang="en-US" dirty="0"/>
              <a:t>, </a:t>
            </a:r>
            <a:r>
              <a:rPr lang="en-US" dirty="0" err="1"/>
              <a:t>Övervakning</a:t>
            </a:r>
            <a:r>
              <a:rPr lang="en-US" dirty="0"/>
              <a:t>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70028A3-B687-F6A8-23A8-69024CB9F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876300"/>
            <a:ext cx="5246255" cy="1709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96342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stom" id="{F85C13B5-8B75-4CB8-BA5E-9CAC0747196D}" vid="{617487EE-AB70-4C55-8A81-E6744CC4A2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72cba66-e394-4b0f-abd4-010490a0330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9514C7EF33E84C8716C661E9D27A7D" ma:contentTypeVersion="16" ma:contentTypeDescription="Create a new document." ma:contentTypeScope="" ma:versionID="4093410c2942582f622604fc26c2bb5e">
  <xsd:schema xmlns:xsd="http://www.w3.org/2001/XMLSchema" xmlns:xs="http://www.w3.org/2001/XMLSchema" xmlns:p="http://schemas.microsoft.com/office/2006/metadata/properties" xmlns:ns3="172cba66-e394-4b0f-abd4-010490a0330a" xmlns:ns4="0b5a1ba4-f2d8-4a76-9802-7b5cfd63d508" targetNamespace="http://schemas.microsoft.com/office/2006/metadata/properties" ma:root="true" ma:fieldsID="fa097e1c5f1bfc498727f5d34b4774e1" ns3:_="" ns4:_="">
    <xsd:import namespace="172cba66-e394-4b0f-abd4-010490a0330a"/>
    <xsd:import namespace="0b5a1ba4-f2d8-4a76-9802-7b5cfd63d50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2cba66-e394-4b0f-abd4-010490a033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5a1ba4-f2d8-4a76-9802-7b5cfd63d50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168DCE-134F-4610-A6AA-88CEBE8D71D2}">
  <ds:schemaRefs>
    <ds:schemaRef ds:uri="0b5a1ba4-f2d8-4a76-9802-7b5cfd63d508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172cba66-e394-4b0f-abd4-010490a0330a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ABF691C-888B-4061-8A6F-D5CE84A025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C2327E-840B-480C-BF4A-1E14E01D5D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2cba66-e394-4b0f-abd4-010490a0330a"/>
    <ds:schemaRef ds:uri="0b5a1ba4-f2d8-4a76-9802-7b5cfd63d5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presentation</Template>
  <TotalTime>128</TotalTime>
  <Words>658</Words>
  <Application>Microsoft Office PowerPoint</Application>
  <PresentationFormat>Widescreen</PresentationFormat>
  <Paragraphs>160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Tenorite</vt:lpstr>
      <vt:lpstr>Wingdings</vt:lpstr>
      <vt:lpstr>Custom</vt:lpstr>
      <vt:lpstr>Kommunikation &amp; Utrustning  Josef Hederström @ S/V Eden November 2024</vt:lpstr>
      <vt:lpstr>ämnen</vt:lpstr>
      <vt:lpstr>Navigationsutrustning</vt:lpstr>
      <vt:lpstr>Klassisk plotter</vt:lpstr>
      <vt:lpstr>nya alternativ</vt:lpstr>
      <vt:lpstr>OpenCPN</vt:lpstr>
      <vt:lpstr>Navionics (Garmin)</vt:lpstr>
      <vt:lpstr>Inavx</vt:lpstr>
      <vt:lpstr>Orca</vt:lpstr>
      <vt:lpstr>Jämförelse</vt:lpstr>
      <vt:lpstr>Elektronik ombord</vt:lpstr>
      <vt:lpstr>Nödvändiga Båtsystem</vt:lpstr>
      <vt:lpstr>Radar eller AIS</vt:lpstr>
      <vt:lpstr>MOB alternativ</vt:lpstr>
      <vt:lpstr>Watermaker</vt:lpstr>
      <vt:lpstr>Inverter</vt:lpstr>
      <vt:lpstr>Smarta lösningar</vt:lpstr>
      <vt:lpstr>Kommunikation</vt:lpstr>
      <vt:lpstr>Klassisk kommunikation</vt:lpstr>
      <vt:lpstr>Satellitkommunikation</vt:lpstr>
      <vt:lpstr>Mobilkommunikation</vt:lpstr>
      <vt:lpstr>Nätverk ombord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Josef Hederstrom</dc:creator>
  <cp:lastModifiedBy>Josef Hederstrom</cp:lastModifiedBy>
  <cp:revision>1</cp:revision>
  <dcterms:created xsi:type="dcterms:W3CDTF">2024-11-12T18:25:07Z</dcterms:created>
  <dcterms:modified xsi:type="dcterms:W3CDTF">2024-11-12T20:33:55Z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0x010100189514C7EF33E84C8716C661E9D27A7D</vt:lpwstr>
  </property>
  <property fmtid="{D5CDD505-2E9C-101B-9397-08002B2CF9AE}" pid="3" name="MediaServiceImageTags">
    <vt:lpwstr/>
  </property>
</Properties>
</file>